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0F6FA"/>
    <a:srgbClr val="7DF8FB"/>
    <a:srgbClr val="9AD4E6"/>
    <a:srgbClr val="BCE2EE"/>
    <a:srgbClr val="B9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528" y="-41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1158877"/>
            <a:ext cx="4213886" cy="3670956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5100630"/>
            <a:ext cx="4213886" cy="1412119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239" y="475668"/>
            <a:ext cx="2314719" cy="44662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028" y="1154072"/>
            <a:ext cx="601504" cy="727390"/>
          </a:xfrm>
        </p:spPr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97240" y="5096783"/>
            <a:ext cx="42138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4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1154074"/>
            <a:ext cx="827270" cy="673095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154074"/>
            <a:ext cx="3975821" cy="67309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8521" y="1154074"/>
            <a:ext cx="0" cy="673095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0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2536632"/>
            <a:ext cx="4212752" cy="272703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5497839"/>
            <a:ext cx="4212752" cy="1463120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618" y="5496089"/>
            <a:ext cx="4212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162620"/>
            <a:ext cx="4928507" cy="15301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909019"/>
            <a:ext cx="2344403" cy="49653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2909019"/>
            <a:ext cx="2344239" cy="49653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5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161571"/>
            <a:ext cx="4928508" cy="15257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2917129"/>
            <a:ext cx="2344325" cy="11583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4079502"/>
            <a:ext cx="2344325" cy="38197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2922118"/>
            <a:ext cx="2344239" cy="115878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4075488"/>
            <a:ext cx="2344239" cy="38095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29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82619" y="26680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26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4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154073"/>
            <a:ext cx="1819463" cy="3245836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1154074"/>
            <a:ext cx="2871134" cy="672941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630156"/>
            <a:ext cx="1820527" cy="3247373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1311" y="4630154"/>
            <a:ext cx="18174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7376" y="696470"/>
            <a:ext cx="2633540" cy="743759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631519"/>
            <a:ext cx="2433701" cy="264417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621452"/>
            <a:ext cx="1676249" cy="558469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544211"/>
            <a:ext cx="2430215" cy="2894294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7900905"/>
            <a:ext cx="2439315" cy="462400"/>
          </a:xfrm>
        </p:spPr>
        <p:txBody>
          <a:bodyPr/>
          <a:lstStyle>
            <a:lvl1pPr algn="l">
              <a:defRPr/>
            </a:lvl1pPr>
          </a:lstStyle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460260"/>
            <a:ext cx="2438665" cy="46356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0961" y="4540763"/>
            <a:ext cx="24315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8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11616"/>
            <a:ext cx="6858000" cy="589264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804255"/>
            <a:ext cx="6858001" cy="1119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812739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1162085"/>
            <a:ext cx="4928507" cy="1515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911615"/>
            <a:ext cx="4928507" cy="49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907" y="477202"/>
            <a:ext cx="1776219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2C12-B703-45D7-B496-22C91FBB763A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8" y="475668"/>
            <a:ext cx="3025503" cy="44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1154072"/>
            <a:ext cx="596810" cy="7273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87398282-D364-4D67-B29F-B5D88C7B80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4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CDFD6E47-B176-4EB6-914C-8549A42C0957}"/>
              </a:ext>
            </a:extLst>
          </p:cNvPr>
          <p:cNvGrpSpPr/>
          <p:nvPr/>
        </p:nvGrpSpPr>
        <p:grpSpPr>
          <a:xfrm>
            <a:off x="726284" y="168008"/>
            <a:ext cx="5559793" cy="537269"/>
            <a:chOff x="147274" y="151831"/>
            <a:chExt cx="6408161" cy="729696"/>
          </a:xfrm>
          <a:solidFill>
            <a:srgbClr val="50F6FA"/>
          </a:solidFill>
        </p:grpSpPr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722B5FD1-C999-4DF9-A601-81B6A474AADD}"/>
                </a:ext>
              </a:extLst>
            </p:cNvPr>
            <p:cNvGrpSpPr/>
            <p:nvPr/>
          </p:nvGrpSpPr>
          <p:grpSpPr>
            <a:xfrm>
              <a:off x="5475957" y="367760"/>
              <a:ext cx="1079478" cy="495767"/>
              <a:chOff x="5354934" y="771170"/>
              <a:chExt cx="1079478" cy="495767"/>
            </a:xfrm>
            <a:grpFill/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E614EDF5-DEA9-420C-A65D-474783F286CB}"/>
                  </a:ext>
                </a:extLst>
              </p:cNvPr>
              <p:cNvGrpSpPr/>
              <p:nvPr/>
            </p:nvGrpSpPr>
            <p:grpSpPr>
              <a:xfrm>
                <a:off x="5354934" y="771170"/>
                <a:ext cx="503148" cy="484967"/>
                <a:chOff x="4686575" y="4173711"/>
                <a:chExt cx="503148" cy="484967"/>
              </a:xfrm>
              <a:grpFill/>
            </p:grpSpPr>
            <p:sp>
              <p:nvSpPr>
                <p:cNvPr id="13" name="四角形: 角を丸くする 12">
                  <a:extLst>
                    <a:ext uri="{FF2B5EF4-FFF2-40B4-BE49-F238E27FC236}">
                      <a16:creationId xmlns:a16="http://schemas.microsoft.com/office/drawing/2014/main" id="{E63A961C-ADD0-463B-81B5-2E5984460210}"/>
                    </a:ext>
                  </a:extLst>
                </p:cNvPr>
                <p:cNvSpPr/>
                <p:nvPr/>
              </p:nvSpPr>
              <p:spPr>
                <a:xfrm>
                  <a:off x="4686575" y="4173711"/>
                  <a:ext cx="503148" cy="48496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A544ADC-38E8-40A2-8444-1674379CAC47}"/>
                    </a:ext>
                  </a:extLst>
                </p:cNvPr>
                <p:cNvSpPr txBox="1"/>
                <p:nvPr/>
              </p:nvSpPr>
              <p:spPr>
                <a:xfrm>
                  <a:off x="4708307" y="4185364"/>
                  <a:ext cx="415067" cy="45980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dirty="0">
                      <a:solidFill>
                        <a:schemeClr val="bg2">
                          <a:lumMod val="25000"/>
                        </a:schemeClr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教</a:t>
                  </a:r>
                </a:p>
              </p:txBody>
            </p:sp>
          </p:grp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18B91F76-15EE-4934-8C25-94432661F8D1}"/>
                  </a:ext>
                </a:extLst>
              </p:cNvPr>
              <p:cNvGrpSpPr/>
              <p:nvPr/>
            </p:nvGrpSpPr>
            <p:grpSpPr>
              <a:xfrm>
                <a:off x="5931264" y="781034"/>
                <a:ext cx="503148" cy="485903"/>
                <a:chOff x="5076258" y="1688929"/>
                <a:chExt cx="503148" cy="485903"/>
              </a:xfrm>
              <a:grpFill/>
            </p:grpSpPr>
            <p:sp>
              <p:nvSpPr>
                <p:cNvPr id="14" name="四角形: 角を丸くする 13">
                  <a:extLst>
                    <a:ext uri="{FF2B5EF4-FFF2-40B4-BE49-F238E27FC236}">
                      <a16:creationId xmlns:a16="http://schemas.microsoft.com/office/drawing/2014/main" id="{DED85953-15D1-4F03-9F9A-6814DB9B5175}"/>
                    </a:ext>
                  </a:extLst>
                </p:cNvPr>
                <p:cNvSpPr/>
                <p:nvPr/>
              </p:nvSpPr>
              <p:spPr>
                <a:xfrm>
                  <a:off x="5076258" y="1689865"/>
                  <a:ext cx="503148" cy="48496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1B01BE1C-9110-4B98-9FB5-B141F2802480}"/>
                    </a:ext>
                  </a:extLst>
                </p:cNvPr>
                <p:cNvSpPr txBox="1"/>
                <p:nvPr/>
              </p:nvSpPr>
              <p:spPr>
                <a:xfrm>
                  <a:off x="5076258" y="1688929"/>
                  <a:ext cx="385701" cy="4744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dirty="0">
                      <a:solidFill>
                        <a:schemeClr val="bg2">
                          <a:lumMod val="25000"/>
                        </a:schemeClr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室</a:t>
                  </a:r>
                </a:p>
              </p:txBody>
            </p:sp>
          </p:grp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3B1BD85D-A0D3-4E83-9375-3A76AE31F741}"/>
                </a:ext>
              </a:extLst>
            </p:cNvPr>
            <p:cNvGrpSpPr/>
            <p:nvPr/>
          </p:nvGrpSpPr>
          <p:grpSpPr>
            <a:xfrm>
              <a:off x="1940419" y="151831"/>
              <a:ext cx="3364041" cy="729587"/>
              <a:chOff x="1926972" y="541794"/>
              <a:chExt cx="3364041" cy="729587"/>
            </a:xfrm>
            <a:grpFill/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88AE932F-103C-491C-A16A-EB32EE44FF3A}"/>
                  </a:ext>
                </a:extLst>
              </p:cNvPr>
              <p:cNvGrpSpPr/>
              <p:nvPr/>
            </p:nvGrpSpPr>
            <p:grpSpPr>
              <a:xfrm>
                <a:off x="1926972" y="558687"/>
                <a:ext cx="793377" cy="712694"/>
                <a:chOff x="1796301" y="384408"/>
                <a:chExt cx="793377" cy="712694"/>
              </a:xfrm>
              <a:grpFill/>
            </p:grpSpPr>
            <p:sp>
              <p:nvSpPr>
                <p:cNvPr id="4" name="四角形: 角を丸くする 3">
                  <a:extLst>
                    <a:ext uri="{FF2B5EF4-FFF2-40B4-BE49-F238E27FC236}">
                      <a16:creationId xmlns:a16="http://schemas.microsoft.com/office/drawing/2014/main" id="{5BB13510-2EC7-4730-9CEB-FEC6569222EA}"/>
                    </a:ext>
                  </a:extLst>
                </p:cNvPr>
                <p:cNvSpPr/>
                <p:nvPr/>
              </p:nvSpPr>
              <p:spPr>
                <a:xfrm>
                  <a:off x="1796301" y="384408"/>
                  <a:ext cx="793377" cy="71269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462BC4E4-831E-4992-AC87-7F63268BB982}"/>
                    </a:ext>
                  </a:extLst>
                </p:cNvPr>
                <p:cNvSpPr txBox="1"/>
                <p:nvPr/>
              </p:nvSpPr>
              <p:spPr>
                <a:xfrm>
                  <a:off x="1878106" y="450770"/>
                  <a:ext cx="549449" cy="62701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お</a:t>
                  </a:r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7C8DE59B-0824-4E5F-981F-9191BA0EAFCA}"/>
                  </a:ext>
                </a:extLst>
              </p:cNvPr>
              <p:cNvGrpSpPr/>
              <p:nvPr/>
            </p:nvGrpSpPr>
            <p:grpSpPr>
              <a:xfrm>
                <a:off x="2781859" y="555093"/>
                <a:ext cx="793377" cy="712694"/>
                <a:chOff x="2368922" y="841608"/>
                <a:chExt cx="793377" cy="712694"/>
              </a:xfrm>
              <a:grpFill/>
            </p:grpSpPr>
            <p:sp>
              <p:nvSpPr>
                <p:cNvPr id="5" name="四角形: 角を丸くする 4">
                  <a:extLst>
                    <a:ext uri="{FF2B5EF4-FFF2-40B4-BE49-F238E27FC236}">
                      <a16:creationId xmlns:a16="http://schemas.microsoft.com/office/drawing/2014/main" id="{833B552E-BFBF-430D-AA83-967011665222}"/>
                    </a:ext>
                  </a:extLst>
                </p:cNvPr>
                <p:cNvSpPr/>
                <p:nvPr/>
              </p:nvSpPr>
              <p:spPr>
                <a:xfrm>
                  <a:off x="2368922" y="841608"/>
                  <a:ext cx="793377" cy="71269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A27B8E5-4A93-472F-8984-CE9B259DEAB1}"/>
                    </a:ext>
                  </a:extLst>
                </p:cNvPr>
                <p:cNvSpPr txBox="1"/>
                <p:nvPr/>
              </p:nvSpPr>
              <p:spPr>
                <a:xfrm>
                  <a:off x="2469775" y="907970"/>
                  <a:ext cx="553224" cy="62701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や</a:t>
                  </a:r>
                </a:p>
              </p:txBody>
            </p:sp>
          </p:grp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F9866AF1-9541-4267-A589-A07AB4794321}"/>
                  </a:ext>
                </a:extLst>
              </p:cNvPr>
              <p:cNvGrpSpPr/>
              <p:nvPr/>
            </p:nvGrpSpPr>
            <p:grpSpPr>
              <a:xfrm>
                <a:off x="4497636" y="541794"/>
                <a:ext cx="793377" cy="712694"/>
                <a:chOff x="3572433" y="841608"/>
                <a:chExt cx="793377" cy="712694"/>
              </a:xfrm>
              <a:grpFill/>
            </p:grpSpPr>
            <p:sp>
              <p:nvSpPr>
                <p:cNvPr id="6" name="四角形: 角を丸くする 5">
                  <a:extLst>
                    <a:ext uri="{FF2B5EF4-FFF2-40B4-BE49-F238E27FC236}">
                      <a16:creationId xmlns:a16="http://schemas.microsoft.com/office/drawing/2014/main" id="{CC4C3118-BB5E-493E-8ED7-63F3C70F7E0C}"/>
                    </a:ext>
                  </a:extLst>
                </p:cNvPr>
                <p:cNvSpPr/>
                <p:nvPr/>
              </p:nvSpPr>
              <p:spPr>
                <a:xfrm>
                  <a:off x="3572433" y="841608"/>
                  <a:ext cx="793377" cy="71269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061C755-CFCE-4503-98EC-366D9C71255B}"/>
                    </a:ext>
                  </a:extLst>
                </p:cNvPr>
                <p:cNvSpPr txBox="1"/>
                <p:nvPr/>
              </p:nvSpPr>
              <p:spPr>
                <a:xfrm>
                  <a:off x="3680010" y="907970"/>
                  <a:ext cx="537086" cy="62701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や</a:t>
                  </a:r>
                </a:p>
              </p:txBody>
            </p:sp>
          </p:grpSp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5609185C-610D-43C0-A28F-3044CF6C3A13}"/>
                  </a:ext>
                </a:extLst>
              </p:cNvPr>
              <p:cNvGrpSpPr/>
              <p:nvPr/>
            </p:nvGrpSpPr>
            <p:grpSpPr>
              <a:xfrm>
                <a:off x="3642749" y="543443"/>
                <a:ext cx="793377" cy="712694"/>
                <a:chOff x="2943783" y="384408"/>
                <a:chExt cx="793377" cy="712694"/>
              </a:xfrm>
              <a:grpFill/>
            </p:grpSpPr>
            <p:sp>
              <p:nvSpPr>
                <p:cNvPr id="22" name="四角形: 角を丸くする 21">
                  <a:extLst>
                    <a:ext uri="{FF2B5EF4-FFF2-40B4-BE49-F238E27FC236}">
                      <a16:creationId xmlns:a16="http://schemas.microsoft.com/office/drawing/2014/main" id="{5C749069-8571-4AC1-8860-F0DB16F9C87E}"/>
                    </a:ext>
                  </a:extLst>
                </p:cNvPr>
                <p:cNvSpPr/>
                <p:nvPr/>
              </p:nvSpPr>
              <p:spPr>
                <a:xfrm>
                  <a:off x="2943783" y="384408"/>
                  <a:ext cx="793377" cy="71269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B5373BF8-28FF-42C4-A9D7-0840BDB78C31}"/>
                    </a:ext>
                  </a:extLst>
                </p:cNvPr>
                <p:cNvSpPr txBox="1"/>
                <p:nvPr/>
              </p:nvSpPr>
              <p:spPr>
                <a:xfrm>
                  <a:off x="3033432" y="450770"/>
                  <a:ext cx="546912" cy="62701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>
                      <a:solidFill>
                        <a:schemeClr val="bg2">
                          <a:lumMod val="25000"/>
                        </a:schemeClr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お</a:t>
                  </a:r>
                </a:p>
              </p:txBody>
            </p:sp>
          </p:grp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BA6886D-1169-459B-9083-EB9DF0D8CE55}"/>
                </a:ext>
              </a:extLst>
            </p:cNvPr>
            <p:cNvGrpSpPr/>
            <p:nvPr/>
          </p:nvGrpSpPr>
          <p:grpSpPr>
            <a:xfrm>
              <a:off x="147274" y="392007"/>
              <a:ext cx="503148" cy="484967"/>
              <a:chOff x="4686575" y="4173711"/>
              <a:chExt cx="503148" cy="484967"/>
            </a:xfrm>
            <a:grpFill/>
          </p:grpSpPr>
          <p:sp>
            <p:nvSpPr>
              <p:cNvPr id="42" name="四角形: 角を丸くする 41">
                <a:extLst>
                  <a:ext uri="{FF2B5EF4-FFF2-40B4-BE49-F238E27FC236}">
                    <a16:creationId xmlns:a16="http://schemas.microsoft.com/office/drawing/2014/main" id="{1206D709-2A40-4689-A3EC-78644DF2E1A9}"/>
                  </a:ext>
                </a:extLst>
              </p:cNvPr>
              <p:cNvSpPr/>
              <p:nvPr/>
            </p:nvSpPr>
            <p:spPr>
              <a:xfrm>
                <a:off x="4686575" y="4173711"/>
                <a:ext cx="503148" cy="4849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5CD40CD-371F-4A9E-9EBA-614B07A0EB69}"/>
                  </a:ext>
                </a:extLst>
              </p:cNvPr>
              <p:cNvSpPr txBox="1"/>
              <p:nvPr/>
            </p:nvSpPr>
            <p:spPr>
              <a:xfrm>
                <a:off x="4732793" y="4198810"/>
                <a:ext cx="403291" cy="4598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第</a:t>
                </a:r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921A7FF8-7F86-40EF-AB36-65EF3C762953}"/>
                </a:ext>
              </a:extLst>
            </p:cNvPr>
            <p:cNvGrpSpPr/>
            <p:nvPr/>
          </p:nvGrpSpPr>
          <p:grpSpPr>
            <a:xfrm>
              <a:off x="1296393" y="396559"/>
              <a:ext cx="504591" cy="484967"/>
              <a:chOff x="5801307" y="3127129"/>
              <a:chExt cx="504591" cy="484967"/>
            </a:xfrm>
            <a:grpFill/>
          </p:grpSpPr>
          <p:sp>
            <p:nvSpPr>
              <p:cNvPr id="40" name="四角形: 角を丸くする 39">
                <a:extLst>
                  <a:ext uri="{FF2B5EF4-FFF2-40B4-BE49-F238E27FC236}">
                    <a16:creationId xmlns:a16="http://schemas.microsoft.com/office/drawing/2014/main" id="{62B5250E-F15D-4ED1-8281-17ABCDF2BCC6}"/>
                  </a:ext>
                </a:extLst>
              </p:cNvPr>
              <p:cNvSpPr/>
              <p:nvPr/>
            </p:nvSpPr>
            <p:spPr>
              <a:xfrm>
                <a:off x="5802750" y="3127129"/>
                <a:ext cx="503148" cy="4849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D386D90-945C-450D-8B16-AD6601742686}"/>
                  </a:ext>
                </a:extLst>
              </p:cNvPr>
              <p:cNvSpPr txBox="1"/>
              <p:nvPr/>
            </p:nvSpPr>
            <p:spPr>
              <a:xfrm>
                <a:off x="5801307" y="3131081"/>
                <a:ext cx="365653" cy="4598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>
                    <a:solidFill>
                      <a:schemeClr val="bg2">
                        <a:lumMod val="25000"/>
                      </a:schemeClr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回</a:t>
                </a:r>
              </a:p>
            </p:txBody>
          </p:sp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004C1C78-C5B2-48D9-B891-CE6FE09C11D1}"/>
                </a:ext>
              </a:extLst>
            </p:cNvPr>
            <p:cNvGrpSpPr/>
            <p:nvPr/>
          </p:nvGrpSpPr>
          <p:grpSpPr>
            <a:xfrm>
              <a:off x="697638" y="396560"/>
              <a:ext cx="532685" cy="484967"/>
              <a:chOff x="4678772" y="4179163"/>
              <a:chExt cx="532685" cy="484967"/>
            </a:xfrm>
            <a:grpFill/>
          </p:grpSpPr>
          <p:sp>
            <p:nvSpPr>
              <p:cNvPr id="70" name="四角形: 角を丸くする 69">
                <a:extLst>
                  <a:ext uri="{FF2B5EF4-FFF2-40B4-BE49-F238E27FC236}">
                    <a16:creationId xmlns:a16="http://schemas.microsoft.com/office/drawing/2014/main" id="{81E53CF9-279B-45E0-91B8-E2B4892653AF}"/>
                  </a:ext>
                </a:extLst>
              </p:cNvPr>
              <p:cNvSpPr/>
              <p:nvPr/>
            </p:nvSpPr>
            <p:spPr>
              <a:xfrm>
                <a:off x="4690074" y="4179163"/>
                <a:ext cx="503147" cy="4849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095382B0-E5DE-4408-9300-D3805B45074C}"/>
                  </a:ext>
                </a:extLst>
              </p:cNvPr>
              <p:cNvSpPr txBox="1"/>
              <p:nvPr/>
            </p:nvSpPr>
            <p:spPr>
              <a:xfrm>
                <a:off x="4678772" y="4278730"/>
                <a:ext cx="532685" cy="3762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>
                    <a:solidFill>
                      <a:schemeClr val="bg2">
                        <a:lumMod val="25000"/>
                      </a:schemeClr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12</a:t>
                </a:r>
                <a:endParaRPr kumimoji="1" lang="ja-JP" altLang="en-US" sz="1200" dirty="0">
                  <a:solidFill>
                    <a:schemeClr val="bg2">
                      <a:lumMod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288DB44-C704-42A7-AC7E-E3E7F4FBD124}"/>
              </a:ext>
            </a:extLst>
          </p:cNvPr>
          <p:cNvSpPr txBox="1"/>
          <p:nvPr/>
        </p:nvSpPr>
        <p:spPr>
          <a:xfrm>
            <a:off x="328616" y="856805"/>
            <a:ext cx="6355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32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親も子もイライラ卒業！</a:t>
            </a:r>
            <a:endParaRPr lang="en-US" altLang="ja-JP" sz="32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32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アンガーマネジメント体験講座</a:t>
            </a:r>
            <a:endParaRPr kumimoji="1" lang="en-US" altLang="ja-JP" sz="72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7" name="雲 76">
            <a:extLst>
              <a:ext uri="{FF2B5EF4-FFF2-40B4-BE49-F238E27FC236}">
                <a16:creationId xmlns:a16="http://schemas.microsoft.com/office/drawing/2014/main" id="{39AC00D0-866F-4771-91A5-940C925CAAAD}"/>
              </a:ext>
            </a:extLst>
          </p:cNvPr>
          <p:cNvSpPr/>
          <p:nvPr/>
        </p:nvSpPr>
        <p:spPr>
          <a:xfrm>
            <a:off x="107273" y="3270080"/>
            <a:ext cx="6535914" cy="2252151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2A452C0-1A81-43A2-855B-0D09765B7C00}"/>
              </a:ext>
            </a:extLst>
          </p:cNvPr>
          <p:cNvGrpSpPr/>
          <p:nvPr/>
        </p:nvGrpSpPr>
        <p:grpSpPr>
          <a:xfrm>
            <a:off x="1213592" y="1813787"/>
            <a:ext cx="5359462" cy="1116547"/>
            <a:chOff x="1054237" y="1788066"/>
            <a:chExt cx="5418489" cy="111654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7615A29-BA31-418F-84E8-AB5061502AA9}"/>
                </a:ext>
              </a:extLst>
            </p:cNvPr>
            <p:cNvSpPr txBox="1"/>
            <p:nvPr/>
          </p:nvSpPr>
          <p:spPr>
            <a:xfrm>
              <a:off x="1054237" y="1788066"/>
              <a:ext cx="242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10/17</a:t>
              </a:r>
              <a:r>
                <a:rPr kumimoji="1" lang="ja-JP" altLang="en-US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（金）</a:t>
              </a:r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0FB3F14-1A5A-4D89-8D4C-B4DE129E30DB}"/>
                </a:ext>
              </a:extLst>
            </p:cNvPr>
            <p:cNvSpPr txBox="1"/>
            <p:nvPr/>
          </p:nvSpPr>
          <p:spPr>
            <a:xfrm>
              <a:off x="3472541" y="1944866"/>
              <a:ext cx="271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時間：９：３０～</a:t>
              </a:r>
              <a:r>
                <a:rPr kumimoji="1" lang="en-US" altLang="ja-JP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11:30</a:t>
              </a:r>
              <a:endPara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5C97596-2836-466B-839A-583769EC8BD0}"/>
                </a:ext>
              </a:extLst>
            </p:cNvPr>
            <p:cNvSpPr txBox="1"/>
            <p:nvPr/>
          </p:nvSpPr>
          <p:spPr>
            <a:xfrm>
              <a:off x="1274909" y="2504503"/>
              <a:ext cx="5197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会場：　焼津市役所本庁　１</a:t>
              </a:r>
              <a:r>
                <a:rPr kumimoji="1" lang="en-US" altLang="ja-JP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B</a:t>
              </a:r>
              <a:r>
                <a:rPr kumimoji="1" lang="ja-JP" altLang="en-US" sz="20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会議室</a:t>
              </a:r>
              <a:endPara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CB145DB-5736-45D8-93A0-2852ABDBC56B}"/>
              </a:ext>
            </a:extLst>
          </p:cNvPr>
          <p:cNvGrpSpPr/>
          <p:nvPr/>
        </p:nvGrpSpPr>
        <p:grpSpPr>
          <a:xfrm>
            <a:off x="388626" y="5430743"/>
            <a:ext cx="1915394" cy="369332"/>
            <a:chOff x="545418" y="6715345"/>
            <a:chExt cx="1915394" cy="369332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1AD9D1E2-BD68-40A9-A30D-612AFC39AD5E}"/>
                </a:ext>
              </a:extLst>
            </p:cNvPr>
            <p:cNvSpPr/>
            <p:nvPr/>
          </p:nvSpPr>
          <p:spPr>
            <a:xfrm flipV="1">
              <a:off x="868144" y="6985111"/>
              <a:ext cx="1246175" cy="537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B7957B0-B551-4916-8B8D-76AB61F930C0}"/>
                </a:ext>
              </a:extLst>
            </p:cNvPr>
            <p:cNvSpPr txBox="1"/>
            <p:nvPr/>
          </p:nvSpPr>
          <p:spPr>
            <a:xfrm>
              <a:off x="545418" y="6715345"/>
              <a:ext cx="191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講　座　内　容</a:t>
              </a:r>
              <a:endPara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CE9561-C73D-4C98-831D-26CD8CA375F8}"/>
              </a:ext>
            </a:extLst>
          </p:cNvPr>
          <p:cNvSpPr txBox="1"/>
          <p:nvPr/>
        </p:nvSpPr>
        <p:spPr>
          <a:xfrm>
            <a:off x="123106" y="5912864"/>
            <a:ext cx="219615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7660" algn="just" latinLnBrk="1">
              <a:lnSpc>
                <a:spcPts val="1395"/>
              </a:lnSpc>
            </a:pPr>
            <a:r>
              <a:rPr lang="ja-JP" altLang="ja-JP" sz="12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怒りの仕組みを学び、親も子どもも気持ちを大切にしながら、関われるコツを、実践を通してお伝えします。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F5F9C0B-09D0-4CC5-AC79-C185B330EB38}"/>
              </a:ext>
            </a:extLst>
          </p:cNvPr>
          <p:cNvSpPr/>
          <p:nvPr/>
        </p:nvSpPr>
        <p:spPr>
          <a:xfrm>
            <a:off x="124051" y="6988553"/>
            <a:ext cx="942633" cy="539340"/>
          </a:xfrm>
          <a:prstGeom prst="ellipse">
            <a:avLst/>
          </a:prstGeom>
          <a:solidFill>
            <a:srgbClr val="7D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対象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3BAC771-71DF-4B69-971B-7D9338171491}"/>
              </a:ext>
            </a:extLst>
          </p:cNvPr>
          <p:cNvSpPr txBox="1"/>
          <p:nvPr/>
        </p:nvSpPr>
        <p:spPr>
          <a:xfrm>
            <a:off x="1041571" y="7010148"/>
            <a:ext cx="234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spc="5" dirty="0">
                <a:effectLst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主に</a:t>
            </a:r>
            <a:r>
              <a:rPr lang="en-US" altLang="ja-JP" sz="1800" spc="5" dirty="0">
                <a:effectLst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6</a:t>
            </a:r>
            <a:r>
              <a:rPr lang="ja-JP" altLang="ja-JP" sz="1800" spc="5" dirty="0">
                <a:effectLst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歳から１５歳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の子どもを持つ保護者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55374363-5AD5-4348-947E-5C2A03CAC82C}"/>
              </a:ext>
            </a:extLst>
          </p:cNvPr>
          <p:cNvSpPr/>
          <p:nvPr/>
        </p:nvSpPr>
        <p:spPr>
          <a:xfrm>
            <a:off x="122500" y="7901857"/>
            <a:ext cx="942633" cy="539340"/>
          </a:xfrm>
          <a:prstGeom prst="ellipse">
            <a:avLst/>
          </a:prstGeom>
          <a:solidFill>
            <a:srgbClr val="7D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定員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986479A-9053-4269-99AA-8FAC95F30F39}"/>
              </a:ext>
            </a:extLst>
          </p:cNvPr>
          <p:cNvSpPr txBox="1"/>
          <p:nvPr/>
        </p:nvSpPr>
        <p:spPr>
          <a:xfrm>
            <a:off x="1007510" y="7862286"/>
            <a:ext cx="237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会場：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30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YouTube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配信（後日）</a:t>
            </a: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2F5D4E2-2A07-4721-9CC8-81968DDE7570}"/>
              </a:ext>
            </a:extLst>
          </p:cNvPr>
          <p:cNvSpPr/>
          <p:nvPr/>
        </p:nvSpPr>
        <p:spPr>
          <a:xfrm>
            <a:off x="3472701" y="7057392"/>
            <a:ext cx="1202786" cy="501302"/>
          </a:xfrm>
          <a:prstGeom prst="ellipse">
            <a:avLst/>
          </a:prstGeom>
          <a:solidFill>
            <a:srgbClr val="7D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申し込み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3D1AA1F-9E57-44F4-8E3C-3A6B896E4E35}"/>
              </a:ext>
            </a:extLst>
          </p:cNvPr>
          <p:cNvSpPr txBox="1"/>
          <p:nvPr/>
        </p:nvSpPr>
        <p:spPr>
          <a:xfrm>
            <a:off x="4613208" y="7172478"/>
            <a:ext cx="234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申し込みフォーム</a:t>
            </a:r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BFBBF2A-54E7-49C4-86A0-B49A1CCF6A93}"/>
              </a:ext>
            </a:extLst>
          </p:cNvPr>
          <p:cNvGrpSpPr/>
          <p:nvPr/>
        </p:nvGrpSpPr>
        <p:grpSpPr>
          <a:xfrm>
            <a:off x="4217845" y="9078480"/>
            <a:ext cx="2492990" cy="461665"/>
            <a:chOff x="4338036" y="7793261"/>
            <a:chExt cx="2492990" cy="46166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E07C1BE-53F0-4860-A628-EC2F6168DD74}"/>
                </a:ext>
              </a:extLst>
            </p:cNvPr>
            <p:cNvSpPr/>
            <p:nvPr/>
          </p:nvSpPr>
          <p:spPr>
            <a:xfrm>
              <a:off x="4338036" y="7793261"/>
              <a:ext cx="249299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400" dirty="0">
                  <a:solidFill>
                    <a:srgbClr val="00B0F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10</a:t>
              </a:r>
              <a:r>
                <a:rPr kumimoji="1" lang="ja-JP" altLang="en-US" dirty="0">
                  <a:solidFill>
                    <a:srgbClr val="00B0F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月</a:t>
              </a:r>
              <a:r>
                <a:rPr kumimoji="1" lang="en-US" altLang="ja-JP" sz="2400" dirty="0">
                  <a:solidFill>
                    <a:srgbClr val="00B0F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</a:t>
              </a:r>
              <a:r>
                <a:rPr kumimoji="1" lang="ja-JP" altLang="en-US" dirty="0">
                  <a:solidFill>
                    <a:srgbClr val="00B0F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日</a:t>
              </a:r>
              <a:r>
                <a:rPr kumimoji="1" lang="en-US" altLang="ja-JP" dirty="0">
                  <a:solidFill>
                    <a:schemeClr val="bg1">
                      <a:lumMod val="9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kumimoji="1" lang="ja-JP" altLang="en-US" dirty="0">
                  <a:solidFill>
                    <a:schemeClr val="bg1">
                      <a:lumMod val="9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水</a:t>
              </a:r>
              <a:r>
                <a:rPr kumimoji="1" lang="en-US" altLang="ja-JP" dirty="0">
                  <a:solidFill>
                    <a:schemeClr val="bg1">
                      <a:lumMod val="9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)</a:t>
              </a:r>
              <a:r>
                <a:rPr kumimoji="1" lang="ja-JP" altLang="en-US" dirty="0">
                  <a:solidFill>
                    <a:schemeClr val="bg1">
                      <a:lumMod val="9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締め切り</a:t>
              </a:r>
              <a:endParaRPr kumimoji="1" lang="en-US" altLang="ja-JP" dirty="0">
                <a:solidFill>
                  <a:schemeClr val="bg1">
                    <a:lumMod val="9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D3EF99B-1853-44D5-A3F1-A4CC76EBFF58}"/>
                </a:ext>
              </a:extLst>
            </p:cNvPr>
            <p:cNvCxnSpPr/>
            <p:nvPr/>
          </p:nvCxnSpPr>
          <p:spPr>
            <a:xfrm>
              <a:off x="4374876" y="8199680"/>
              <a:ext cx="242933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9D94D5-23A3-4AC4-AAAC-A559BEE83628}"/>
              </a:ext>
            </a:extLst>
          </p:cNvPr>
          <p:cNvSpPr txBox="1"/>
          <p:nvPr/>
        </p:nvSpPr>
        <p:spPr>
          <a:xfrm>
            <a:off x="183288" y="8851704"/>
            <a:ext cx="296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詳しくはホームページをご確認ください。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主催　　焼津市こども家庭センター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DC30D66-1C98-44CD-83D7-C6161DDA424C}"/>
              </a:ext>
            </a:extLst>
          </p:cNvPr>
          <p:cNvSpPr/>
          <p:nvPr/>
        </p:nvSpPr>
        <p:spPr>
          <a:xfrm>
            <a:off x="199844" y="9326379"/>
            <a:ext cx="6782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問い合わせ先：焼津市こども家庭センター　発達支援担当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電話：６２６－１１６５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5523977-40BF-4008-8B22-179AE87F7B42}"/>
              </a:ext>
            </a:extLst>
          </p:cNvPr>
          <p:cNvGrpSpPr/>
          <p:nvPr/>
        </p:nvGrpSpPr>
        <p:grpSpPr>
          <a:xfrm>
            <a:off x="4537261" y="5229887"/>
            <a:ext cx="1915394" cy="369332"/>
            <a:chOff x="545418" y="6671363"/>
            <a:chExt cx="1915394" cy="369332"/>
          </a:xfrm>
        </p:grpSpPr>
        <p:sp>
          <p:nvSpPr>
            <p:cNvPr id="55" name="四角形: 角を丸くする 54">
              <a:extLst>
                <a:ext uri="{FF2B5EF4-FFF2-40B4-BE49-F238E27FC236}">
                  <a16:creationId xmlns:a16="http://schemas.microsoft.com/office/drawing/2014/main" id="{93B938E1-D4A5-4FEB-812A-A3A83DB0D291}"/>
                </a:ext>
              </a:extLst>
            </p:cNvPr>
            <p:cNvSpPr/>
            <p:nvPr/>
          </p:nvSpPr>
          <p:spPr>
            <a:xfrm flipV="1">
              <a:off x="868144" y="6985111"/>
              <a:ext cx="1246175" cy="5378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0603FFF2-0FFF-49F7-9AB9-D3C9609AE510}"/>
                </a:ext>
              </a:extLst>
            </p:cNvPr>
            <p:cNvSpPr txBox="1"/>
            <p:nvPr/>
          </p:nvSpPr>
          <p:spPr>
            <a:xfrm>
              <a:off x="545418" y="6671363"/>
              <a:ext cx="1915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講　師</a:t>
              </a:r>
              <a:endPara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22D6106-C6B3-41B3-82D3-4AA4CA95FB9F}"/>
              </a:ext>
            </a:extLst>
          </p:cNvPr>
          <p:cNvSpPr txBox="1"/>
          <p:nvPr/>
        </p:nvSpPr>
        <p:spPr>
          <a:xfrm>
            <a:off x="4340017" y="5624247"/>
            <a:ext cx="234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森　亜矢子 氏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BAEC352-8368-4CD7-82AE-C52F0877982B}"/>
              </a:ext>
            </a:extLst>
          </p:cNvPr>
          <p:cNvSpPr txBox="1"/>
          <p:nvPr/>
        </p:nvSpPr>
        <p:spPr>
          <a:xfrm>
            <a:off x="4294531" y="8508617"/>
            <a:ext cx="1349241" cy="184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97" dirty="0"/>
              <a:t>申し込みフォーム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BD76BC3-8DA2-4F84-B161-96AB229F9931}"/>
              </a:ext>
            </a:extLst>
          </p:cNvPr>
          <p:cNvSpPr txBox="1"/>
          <p:nvPr/>
        </p:nvSpPr>
        <p:spPr>
          <a:xfrm>
            <a:off x="5293946" y="8521627"/>
            <a:ext cx="1349241" cy="184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97" dirty="0"/>
              <a:t>講座ホームページ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6DF9A91-FBEC-4A64-9EBC-91EE83E3BBFE}"/>
              </a:ext>
            </a:extLst>
          </p:cNvPr>
          <p:cNvSpPr txBox="1"/>
          <p:nvPr/>
        </p:nvSpPr>
        <p:spPr>
          <a:xfrm>
            <a:off x="3940610" y="3684040"/>
            <a:ext cx="18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うるさいな～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8441D77-BBD7-4E76-B36A-2713E4011476}"/>
              </a:ext>
            </a:extLst>
          </p:cNvPr>
          <p:cNvSpPr txBox="1"/>
          <p:nvPr/>
        </p:nvSpPr>
        <p:spPr>
          <a:xfrm>
            <a:off x="2337711" y="4615358"/>
            <a:ext cx="276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この子とどうすれば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良いのかわからない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B5DA7B6-9CDE-4FB9-9887-AAB32FECCCDA}"/>
              </a:ext>
            </a:extLst>
          </p:cNvPr>
          <p:cNvSpPr txBox="1"/>
          <p:nvPr/>
        </p:nvSpPr>
        <p:spPr>
          <a:xfrm>
            <a:off x="412692" y="3422430"/>
            <a:ext cx="384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なんでわかってくれないんだ</a:t>
            </a:r>
            <a:endParaRPr kumimoji="1" lang="ja-JP" altLang="en-US" sz="2000" dirty="0">
              <a:solidFill>
                <a:srgbClr val="00B05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B8DD31D-784D-490F-AAAA-5384F0B40627}"/>
              </a:ext>
            </a:extLst>
          </p:cNvPr>
          <p:cNvSpPr txBox="1"/>
          <p:nvPr/>
        </p:nvSpPr>
        <p:spPr>
          <a:xfrm>
            <a:off x="328616" y="4044022"/>
            <a:ext cx="503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B0F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毎日同じ事言ってるのに何でわからないの？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8E3A6AB-9F79-487D-A6C4-AD06204ABB5C}"/>
              </a:ext>
            </a:extLst>
          </p:cNvPr>
          <p:cNvSpPr txBox="1"/>
          <p:nvPr/>
        </p:nvSpPr>
        <p:spPr>
          <a:xfrm>
            <a:off x="322985" y="4559183"/>
            <a:ext cx="263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もうイライラする</a:t>
            </a:r>
            <a:endParaRPr kumimoji="1" lang="en-US" altLang="ja-JP" sz="2000" dirty="0">
              <a:solidFill>
                <a:schemeClr val="accent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2C0F092-6D66-4506-A492-C68C5FE6B66C}"/>
              </a:ext>
            </a:extLst>
          </p:cNvPr>
          <p:cNvSpPr txBox="1"/>
          <p:nvPr/>
        </p:nvSpPr>
        <p:spPr>
          <a:xfrm>
            <a:off x="4197852" y="6070413"/>
            <a:ext cx="265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３０年の小学校教員経験・不登校、発達障害の支援に従事し、臨床心理士、公認心理師等の資格を保有しています。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１０００回以上の教育相談の実績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3CF2ED1-58AF-4274-ADE5-DFB8925C4E9B}"/>
              </a:ext>
            </a:extLst>
          </p:cNvPr>
          <p:cNvSpPr txBox="1"/>
          <p:nvPr/>
        </p:nvSpPr>
        <p:spPr>
          <a:xfrm>
            <a:off x="2319262" y="5528980"/>
            <a:ext cx="1912074" cy="133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94D1577-3A79-4C99-AEED-A58B0193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56" y="5338452"/>
            <a:ext cx="1636617" cy="150983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2A3B0F-4FA9-4AE4-8F57-FB04DE7A3397}"/>
              </a:ext>
            </a:extLst>
          </p:cNvPr>
          <p:cNvSpPr txBox="1"/>
          <p:nvPr/>
        </p:nvSpPr>
        <p:spPr>
          <a:xfrm>
            <a:off x="328616" y="2039744"/>
            <a:ext cx="1459241" cy="1312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432D079-1BD4-4447-07CC-3EC85EDD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5" y="3367455"/>
            <a:ext cx="1580111" cy="1753244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9A6C1E6C-B736-3F5F-F202-0297255A0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" y="2400435"/>
            <a:ext cx="1758772" cy="101949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79BFE393-E08C-DD28-40C2-BC9A848F3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7714677"/>
            <a:ext cx="1044815" cy="10987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0ED07E0-16FC-154F-6C90-A35E3346A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03" y="7513833"/>
            <a:ext cx="870805" cy="9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図 35" descr="QRコード">
            <a:extLst>
              <a:ext uri="{FF2B5EF4-FFF2-40B4-BE49-F238E27FC236}">
                <a16:creationId xmlns:a16="http://schemas.microsoft.com/office/drawing/2014/main" id="{EF026A7A-F770-080F-AA2C-0780AB5A2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14" y="7526339"/>
            <a:ext cx="914857" cy="91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0323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1383</TotalTime>
  <Words>198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N-B</vt:lpstr>
      <vt:lpstr>UD デジタル 教科書体 NK-B</vt:lpstr>
      <vt:lpstr>UD デジタル 教科書体 NK-R</vt:lpstr>
      <vt:lpstr>游明朝</vt:lpstr>
      <vt:lpstr>Arial</vt:lpstr>
      <vt:lpstr>Gill Sans MT</vt:lpstr>
      <vt:lpstr>ギャラリー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菊川　心</dc:creator>
  <cp:lastModifiedBy>加藤　玄明</cp:lastModifiedBy>
  <cp:revision>64</cp:revision>
  <cp:lastPrinted>2025-08-01T06:54:45Z</cp:lastPrinted>
  <dcterms:created xsi:type="dcterms:W3CDTF">2024-07-08T02:16:11Z</dcterms:created>
  <dcterms:modified xsi:type="dcterms:W3CDTF">2025-08-07T02:48:03Z</dcterms:modified>
</cp:coreProperties>
</file>