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8235"/>
    <a:srgbClr val="E6E6E6"/>
    <a:srgbClr val="C5E0B4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66" autoAdjust="0"/>
    <p:restoredTop sz="96730" autoAdjust="0"/>
  </p:normalViewPr>
  <p:slideViewPr>
    <p:cSldViewPr snapToGrid="0">
      <p:cViewPr varScale="1">
        <p:scale>
          <a:sx n="89" d="100"/>
          <a:sy n="89" d="100"/>
        </p:scale>
        <p:origin x="3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notesMaster" Target="notesMasters/notesMaster1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BE74523B-3AED-45AC-98FC-B35470FB3693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FB181D1D-B67A-4D1B-AAB4-7D3D5CC65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3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1D1D-B67A-4D1B-AAB4-7D3D5CC654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649938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16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48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7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70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68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89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81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35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23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46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290481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62A0D-9032-4251-8A35-FC74491E27C6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46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  <Relationship Id="rId6" Type="http://schemas.openxmlformats.org/officeDocument/2006/relationships/image" Target="../media/image4.emf" />
  <Relationship Id="rId5" Type="http://schemas.openxmlformats.org/officeDocument/2006/relationships/image" Target="../media/image3.emf" />
  <Relationship Id="rId4" Type="http://schemas.openxmlformats.org/officeDocument/2006/relationships/image" Target="../media/image2.emf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17000" y="4621539"/>
            <a:ext cx="6624000" cy="9358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/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  <a:p>
            <a:pPr marL="182563" indent="-182563"/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4172381"/>
            <a:ext cx="6816555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3116" y="4621538"/>
            <a:ext cx="6831768" cy="1656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支給対象となる世帯</a:t>
            </a:r>
            <a:endParaRPr kumimoji="1"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530983"/>
            <a:ext cx="6858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36000" rtlCol="0" anchor="ctr"/>
          <a:lstStyle/>
          <a:p>
            <a:pPr algn="ctr">
              <a:lnSpc>
                <a:spcPts val="3000"/>
              </a:lnSpc>
            </a:pPr>
            <a:endParaRPr kumimoji="1" lang="ja-JP" altLang="en-US" sz="2000" b="1" spc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9525" y="184242"/>
            <a:ext cx="2766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b="1" spc="30" dirty="0">
                <a:solidFill>
                  <a:srgbClr val="54823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家計急変世帯の皆さまへ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96382" y="4172381"/>
            <a:ext cx="6520174" cy="360000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kumimoji="1" lang="ja-JP" altLang="en-US" sz="22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支給対象と手続き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36823" y="1868286"/>
            <a:ext cx="6624001" cy="1110229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</p:spPr>
        <p:txBody>
          <a:bodyPr wrap="square" tIns="72000" bIns="36000" anchor="ctr" anchorCtr="0">
            <a:noAutofit/>
          </a:bodyPr>
          <a:lstStyle/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電力・ガス・食料品等価格高騰緊急支援給付金</a:t>
            </a:r>
            <a:r>
              <a:rPr kumimoji="1" lang="ja-JP" altLang="en-US" sz="1550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（１世帯あたり５万円）</a:t>
            </a: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は、住民税均等割非課税世帯や令和４年１月から</a:t>
            </a:r>
            <a:r>
              <a:rPr kumimoji="1" lang="en-US" altLang="ja-JP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月までに家計急変のあった世帯を支援する新たな給付金です。</a:t>
            </a:r>
            <a:endParaRPr kumimoji="1" lang="en-US" altLang="ja-JP" sz="15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給付金を受給するためには、</a:t>
            </a:r>
            <a:r>
              <a:rPr kumimoji="1" lang="ja-JP" altLang="en-US" sz="1550" u="sng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手続きが必要</a:t>
            </a: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198279" y="4934509"/>
            <a:ext cx="6434923" cy="541427"/>
          </a:xfrm>
          <a:prstGeom prst="roundRect">
            <a:avLst>
              <a:gd name="adj" fmla="val 7848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令和４年１月～</a:t>
            </a:r>
            <a:r>
              <a:rPr kumimoji="1"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月の収入が減少し世帯全員が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「住民税非課税相当」</a:t>
            </a: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の収入となった世帯</a:t>
            </a: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8824" y="44976"/>
            <a:ext cx="1422000" cy="432000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352804" y="3508448"/>
            <a:ext cx="240322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１世帯あたり</a:t>
            </a:r>
            <a:r>
              <a:rPr kumimoji="1" lang="ja-JP" altLang="en-US" sz="26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ja-JP" altLang="en-US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3493776" y="3432454"/>
            <a:ext cx="332277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焼津市が確認書</a:t>
            </a:r>
            <a:r>
              <a:rPr kumimoji="1"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または申請書</a:t>
            </a:r>
            <a:r>
              <a:rPr kumimoji="1"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5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受理した日から</a:t>
            </a:r>
            <a:r>
              <a:rPr kumimoji="1" lang="en-US" altLang="ja-JP" sz="15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5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日以内</a:t>
            </a:r>
            <a:r>
              <a:rPr kumimoji="1"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が目安です。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84" y="3028428"/>
            <a:ext cx="3348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96465" y="3028428"/>
            <a:ext cx="3051619" cy="360000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kumimoji="1" lang="ja-JP" altLang="en-US" sz="22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給付金の支給額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3468555" y="3028428"/>
            <a:ext cx="3348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764937" y="3028428"/>
            <a:ext cx="3038472" cy="360000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kumimoji="1" lang="ja-JP" altLang="en-US" sz="22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給付金の支給時期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611436"/>
            <a:ext cx="6858000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3000"/>
              </a:lnSpc>
            </a:pPr>
            <a:r>
              <a:rPr kumimoji="1" lang="ja-JP" altLang="en-US" sz="2600" b="1" spc="2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電力・ガス・食料品等価格高騰</a:t>
            </a:r>
            <a:endParaRPr kumimoji="1" lang="en-US" altLang="ja-JP" sz="2600" b="1" spc="20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>
              <a:lnSpc>
                <a:spcPts val="3000"/>
              </a:lnSpc>
            </a:pPr>
            <a:r>
              <a:rPr kumimoji="1" lang="ja-JP" altLang="en-US" sz="2600" b="1" spc="2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緊急支援給付金</a:t>
            </a:r>
            <a:r>
              <a:rPr kumimoji="1" lang="ja-JP" altLang="en-US" sz="16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（５万円</a:t>
            </a:r>
            <a:r>
              <a:rPr kumimoji="1" lang="en-US" altLang="ja-JP" sz="16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/1</a:t>
            </a:r>
            <a:r>
              <a:rPr kumimoji="1" lang="ja-JP" altLang="en-US" sz="16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世帯）</a:t>
            </a:r>
            <a:r>
              <a:rPr kumimoji="1" lang="ja-JP" altLang="en-US" sz="26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のご案内</a:t>
            </a:r>
            <a:endParaRPr kumimoji="1" lang="en-US" altLang="ja-JP" sz="2600" b="1" spc="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>
              <a:spcBef>
                <a:spcPts val="300"/>
              </a:spcBef>
            </a:pPr>
            <a:r>
              <a:rPr kumimoji="1" lang="ja-JP" altLang="en-US" sz="2000" spc="2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受給には手続きが必要です</a:t>
            </a:r>
          </a:p>
        </p:txBody>
      </p:sp>
      <p:sp>
        <p:nvSpPr>
          <p:cNvPr id="30" name="角丸四角形 10">
            <a:extLst>
              <a:ext uri="{FF2B5EF4-FFF2-40B4-BE49-F238E27FC236}">
                <a16:creationId xmlns:a16="http://schemas.microsoft.com/office/drawing/2014/main" id="{6DA66D29-F993-4FFC-AA69-EF94DD0E22B7}"/>
              </a:ext>
            </a:extLst>
          </p:cNvPr>
          <p:cNvSpPr/>
          <p:nvPr/>
        </p:nvSpPr>
        <p:spPr>
          <a:xfrm>
            <a:off x="152248" y="7437681"/>
            <a:ext cx="6768000" cy="1018200"/>
          </a:xfrm>
          <a:prstGeom prst="roundRect">
            <a:avLst>
              <a:gd name="adj" fmla="val 0"/>
            </a:avLst>
          </a:prstGeom>
          <a:noFill/>
          <a:ln w="635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住民税非課税世帯等に対する臨時特例給付金の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「振り込め詐欺」や「個人情報の詐取」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にご注意ください！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自宅や職場などに都道府県・市区町村や国</a:t>
            </a:r>
            <a:r>
              <a:rPr kumimoji="1"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の職員</a:t>
            </a:r>
            <a:r>
              <a:rPr kumimoji="1"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などをかたる不審な電話や郵便があった場合は、お住まいの市区町村や最寄りの警察署か警察相談専用電話</a:t>
            </a:r>
            <a:r>
              <a:rPr kumimoji="1"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＃</a:t>
            </a:r>
            <a:r>
              <a:rPr kumimoji="1"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9110)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にご連絡ください。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18E4DEAC-8D45-4311-825B-A1790AE52E16}"/>
              </a:ext>
            </a:extLst>
          </p:cNvPr>
          <p:cNvSpPr/>
          <p:nvPr/>
        </p:nvSpPr>
        <p:spPr>
          <a:xfrm>
            <a:off x="290526" y="7460392"/>
            <a:ext cx="540000" cy="54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DC49370-408D-417E-86DA-623531154ADD}"/>
              </a:ext>
            </a:extLst>
          </p:cNvPr>
          <p:cNvSpPr/>
          <p:nvPr/>
        </p:nvSpPr>
        <p:spPr>
          <a:xfrm>
            <a:off x="262390" y="7429618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1FC41555-ED30-4074-9C79-26A1A11CDE16}"/>
              </a:ext>
            </a:extLst>
          </p:cNvPr>
          <p:cNvSpPr/>
          <p:nvPr/>
        </p:nvSpPr>
        <p:spPr>
          <a:xfrm>
            <a:off x="117000" y="5557429"/>
            <a:ext cx="6624000" cy="9677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36000" rtlCol="0" anchor="t"/>
          <a:lstStyle/>
          <a:p>
            <a:pPr marL="285750" indent="-28575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給付金を受け取るには、</a:t>
            </a:r>
            <a:r>
              <a:rPr kumimoji="1" lang="ja-JP" altLang="en-US" b="1" u="sng" spc="9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申請が必要</a:t>
            </a:r>
            <a:r>
              <a:rPr kumimoji="1" lang="en-US" altLang="ja-JP" b="1" u="sng" spc="9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b="1" u="sng" spc="9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申請期限：令和</a:t>
            </a:r>
            <a:r>
              <a:rPr kumimoji="1" lang="en-US" altLang="ja-JP" b="1" u="sng" spc="9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b="1" u="sng" spc="9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年１月３１日</a:t>
            </a:r>
            <a:r>
              <a:rPr kumimoji="1" lang="en-US" altLang="ja-JP" b="1" u="sng" spc="9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b="1" u="sng" spc="9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火</a:t>
            </a:r>
            <a:r>
              <a:rPr kumimoji="1" lang="en-US" altLang="ja-JP" b="1" u="sng" spc="9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)】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申請書に必要事項を記入して、焼津市に提出してください。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D2BAF2D9-BDD8-473D-9028-A1948F952F1E}"/>
              </a:ext>
            </a:extLst>
          </p:cNvPr>
          <p:cNvSpPr/>
          <p:nvPr/>
        </p:nvSpPr>
        <p:spPr>
          <a:xfrm>
            <a:off x="503638" y="6535835"/>
            <a:ext cx="6037407" cy="438582"/>
          </a:xfrm>
          <a:prstGeom prst="rect">
            <a:avLst/>
          </a:prstGeom>
          <a:ln w="12700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収入が減少することが、あらかじめ明らかな月の収入減少により給付を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申請した場合、不正受給（詐欺罪）に問われる場合があります。</a:t>
            </a: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C6B7FE75-5C99-418D-8D48-5A0D30D1C1E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23310" y="7308154"/>
            <a:ext cx="766267" cy="765174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AF63A084-D44F-4AEE-B47A-841A749094D9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54875" y="7646186"/>
            <a:ext cx="612000" cy="611046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D88430FE-7897-475F-85F3-8E23242E57D1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2655" y="9240856"/>
            <a:ext cx="432586" cy="403148"/>
          </a:xfrm>
          <a:prstGeom prst="rect">
            <a:avLst/>
          </a:prstGeom>
        </p:spPr>
      </p:pic>
      <p:graphicFrame>
        <p:nvGraphicFramePr>
          <p:cNvPr id="40" name="表 39">
            <a:extLst>
              <a:ext uri="{FF2B5EF4-FFF2-40B4-BE49-F238E27FC236}">
                <a16:creationId xmlns:a16="http://schemas.microsoft.com/office/drawing/2014/main" id="{2B889C1B-3B9C-4E32-9C54-F0AF8C0599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512652"/>
              </p:ext>
            </p:extLst>
          </p:nvPr>
        </p:nvGraphicFramePr>
        <p:xfrm>
          <a:off x="13116" y="8419614"/>
          <a:ext cx="6853759" cy="1486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5815">
                  <a:extLst>
                    <a:ext uri="{9D8B030D-6E8A-4147-A177-3AD203B41FA5}">
                      <a16:colId xmlns:a16="http://schemas.microsoft.com/office/drawing/2014/main" val="3321389872"/>
                    </a:ext>
                  </a:extLst>
                </a:gridCol>
                <a:gridCol w="3427944">
                  <a:extLst>
                    <a:ext uri="{9D8B030D-6E8A-4147-A177-3AD203B41FA5}">
                      <a16:colId xmlns:a16="http://schemas.microsoft.com/office/drawing/2014/main" val="520422741"/>
                    </a:ext>
                  </a:extLst>
                </a:gridCol>
              </a:tblGrid>
              <a:tr h="267108">
                <a:tc gridSpan="2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kumimoji="1" lang="ja-JP" altLang="en-US" sz="1600" spc="200" baseline="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お問い合わせ</a:t>
                      </a:r>
                    </a:p>
                  </a:txBody>
                  <a:tcPr marT="1800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-92075">
                        <a:lnSpc>
                          <a:spcPct val="110000"/>
                        </a:lnSpc>
                      </a:pPr>
                      <a:endParaRPr kumimoji="1"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>
                    <a:lnL w="6350" cap="flat" cmpd="sng" algn="ctr">
                      <a:solidFill>
                        <a:srgbClr val="548235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145696"/>
                  </a:ext>
                </a:extLst>
              </a:tr>
              <a:tr h="120016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内閣府住民税非課税世帯等に対する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臨時特別給付金コールセンター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indent="92075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　 </a:t>
                      </a:r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0120</a:t>
                      </a:r>
                      <a:r>
                        <a:rPr kumimoji="1" lang="ja-JP" altLang="en-US" sz="2400" b="1" dirty="0" err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ｰ</a:t>
                      </a:r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526</a:t>
                      </a:r>
                      <a:r>
                        <a:rPr kumimoji="1" lang="ja-JP" altLang="en-US" sz="2400" b="1" dirty="0" err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ｰ</a:t>
                      </a:r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145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受付時間 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9:00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20:00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（土日祝、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12/29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1/3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を除く）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焼津市価格高騰緊急支援給付金室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焼津市本町２丁目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16-32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（焼津市役所新庁舎２階）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indent="182563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054</a:t>
                      </a:r>
                      <a:r>
                        <a:rPr kumimoji="1" lang="ja-JP" altLang="en-US" sz="1800" b="1" dirty="0" err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ｰ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620</a:t>
                      </a:r>
                      <a:r>
                        <a:rPr kumimoji="1" lang="ja-JP" altLang="en-US" sz="1800" b="1" dirty="0" err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ｰ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8751</a:t>
                      </a:r>
                    </a:p>
                    <a:p>
                      <a:pPr marL="92075" indent="-92075">
                        <a:lnSpc>
                          <a:spcPct val="11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受付時間　平日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8:30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17:15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>
                    <a:lnL w="6350" cap="flat" cmpd="sng" algn="ctr">
                      <a:solidFill>
                        <a:srgbClr val="548235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64660"/>
                  </a:ext>
                </a:extLst>
              </a:tr>
            </a:tbl>
          </a:graphicData>
        </a:graphic>
      </p:graphicFrame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52145D0-D274-4672-B392-D484DECE9C37}"/>
              </a:ext>
            </a:extLst>
          </p:cNvPr>
          <p:cNvSpPr/>
          <p:nvPr/>
        </p:nvSpPr>
        <p:spPr>
          <a:xfrm>
            <a:off x="531826" y="6525186"/>
            <a:ext cx="4218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BB27015-3428-4444-AC81-B3DB12F1E4F1}"/>
              </a:ext>
            </a:extLst>
          </p:cNvPr>
          <p:cNvSpPr/>
          <p:nvPr/>
        </p:nvSpPr>
        <p:spPr>
          <a:xfrm>
            <a:off x="273643" y="7328330"/>
            <a:ext cx="6408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>
                <a:latin typeface="+mn-ea"/>
              </a:rPr>
              <a:t>（一例）住民税非課税となる年間給与収入の目安（焼津市の場合）単身の場合：</a:t>
            </a:r>
            <a:r>
              <a:rPr lang="en-US" altLang="ja-JP" sz="800" dirty="0">
                <a:latin typeface="+mn-ea"/>
              </a:rPr>
              <a:t>93</a:t>
            </a:r>
            <a:r>
              <a:rPr lang="ja-JP" altLang="en-US" sz="800" dirty="0">
                <a:latin typeface="+mn-ea"/>
              </a:rPr>
              <a:t>万円以下、母・子</a:t>
            </a:r>
            <a:r>
              <a:rPr lang="en-US" altLang="ja-JP" sz="800" dirty="0">
                <a:latin typeface="+mn-ea"/>
              </a:rPr>
              <a:t>(1</a:t>
            </a:r>
            <a:r>
              <a:rPr lang="ja-JP" altLang="en-US" sz="800" dirty="0">
                <a:latin typeface="+mn-ea"/>
              </a:rPr>
              <a:t>人</a:t>
            </a:r>
            <a:r>
              <a:rPr lang="en-US" altLang="ja-JP" sz="800" dirty="0">
                <a:latin typeface="+mn-ea"/>
              </a:rPr>
              <a:t>)</a:t>
            </a:r>
            <a:r>
              <a:rPr lang="ja-JP" altLang="en-US" sz="800" dirty="0">
                <a:latin typeface="+mn-ea"/>
              </a:rPr>
              <a:t>の場合</a:t>
            </a:r>
            <a:r>
              <a:rPr lang="en-US" altLang="ja-JP" sz="800" dirty="0">
                <a:latin typeface="+mn-ea"/>
              </a:rPr>
              <a:t>137.8</a:t>
            </a:r>
            <a:r>
              <a:rPr lang="ja-JP" altLang="en-US" sz="800" dirty="0">
                <a:latin typeface="+mn-ea"/>
              </a:rPr>
              <a:t>万円以下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0D05D93F-626D-49EE-B20E-ED20EEF747D8}"/>
              </a:ext>
            </a:extLst>
          </p:cNvPr>
          <p:cNvSpPr/>
          <p:nvPr/>
        </p:nvSpPr>
        <p:spPr>
          <a:xfrm>
            <a:off x="159472" y="6945777"/>
            <a:ext cx="65972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-87313"/>
            <a:r>
              <a:rPr lang="en-US" altLang="ja-JP" sz="800" dirty="0">
                <a:latin typeface="+mn-ea"/>
              </a:rPr>
              <a:t>※</a:t>
            </a:r>
            <a:r>
              <a:rPr lang="ja-JP" altLang="en-US" sz="800" dirty="0">
                <a:latin typeface="+mn-ea"/>
              </a:rPr>
              <a:t>　住民税非課税相当とは、世帯員全員のそれぞれの年収見込額（令和４年１月から</a:t>
            </a:r>
            <a:r>
              <a:rPr lang="en-US" altLang="ja-JP" sz="800" dirty="0">
                <a:latin typeface="+mn-ea"/>
              </a:rPr>
              <a:t>12</a:t>
            </a:r>
            <a:r>
              <a:rPr lang="ja-JP" altLang="en-US" sz="800" dirty="0">
                <a:latin typeface="+mn-ea"/>
              </a:rPr>
              <a:t>月までの任意の１か月収入</a:t>
            </a:r>
            <a:r>
              <a:rPr lang="en-US" altLang="ja-JP" sz="800" dirty="0">
                <a:latin typeface="+mn-ea"/>
              </a:rPr>
              <a:t>×12</a:t>
            </a:r>
            <a:r>
              <a:rPr lang="ja-JP" altLang="en-US" sz="800" dirty="0">
                <a:latin typeface="+mn-ea"/>
              </a:rPr>
              <a:t>倍）が市町村民税均等割非課税水準以下であることを指します。（適用される限度額は、市区町村ごとに異なりますので、お住まいの市区町村にお問い合わせ下さい。）</a:t>
            </a:r>
          </a:p>
        </p:txBody>
      </p:sp>
    </p:spTree>
    <p:extLst>
      <p:ext uri="{BB962C8B-B14F-4D97-AF65-F5344CB8AC3E}">
        <p14:creationId xmlns:p14="http://schemas.microsoft.com/office/powerpoint/2010/main" val="896836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1060</TotalTime>
  <Words>283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 正毅(watanabe-masaki)</dc:creator>
  <cp:lastModifiedBy>山崎　彰大</cp:lastModifiedBy>
  <cp:revision>105</cp:revision>
  <cp:lastPrinted>2022-10-07T07:00:29Z</cp:lastPrinted>
  <dcterms:created xsi:type="dcterms:W3CDTF">2021-11-18T09:11:46Z</dcterms:created>
  <dcterms:modified xsi:type="dcterms:W3CDTF">2022-10-27T06:26:54Z</dcterms:modified>
</cp:coreProperties>
</file>