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E6E6E6"/>
    <a:srgbClr val="C5E0B4"/>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66" autoAdjust="0"/>
    <p:restoredTop sz="94632" autoAdjust="0"/>
  </p:normalViewPr>
  <p:slideViewPr>
    <p:cSldViewPr snapToGrid="0">
      <p:cViewPr varScale="1">
        <p:scale>
          <a:sx n="84" d="100"/>
          <a:sy n="84" d="100"/>
        </p:scale>
        <p:origin x="3672"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notesMaster" Target="notesMasters/notesMaster1.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5" Type="http://schemas.openxmlformats.org/officeDocument/2006/relationships/viewProps" Target="viewProps.xml" />
  <Relationship Id="rId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BE74523B-3AED-45AC-98FC-B35470FB3693}" type="datetimeFigureOut">
              <a:rPr kumimoji="1" lang="ja-JP" altLang="en-US" smtClean="0"/>
              <a:t>2022/10/27</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488649938"/>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2022/10/27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2022/10/27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8" Type="http://schemas.openxmlformats.org/officeDocument/2006/relationships/image" Target="../media/image6.emf" />
  <Relationship Id="rId3" Type="http://schemas.openxmlformats.org/officeDocument/2006/relationships/image" Target="../media/image1.png" />
  <Relationship Id="rId7" Type="http://schemas.openxmlformats.org/officeDocument/2006/relationships/image" Target="../media/image5.emf" />
  <Relationship Id="rId2" Type="http://schemas.openxmlformats.org/officeDocument/2006/relationships/notesSlide" Target="../notesSlides/notesSlide1.xml" />
  <Relationship Id="rId1" Type="http://schemas.openxmlformats.org/officeDocument/2006/relationships/slideLayout" Target="../slideLayouts/slideLayout1.xml" />
  <Relationship Id="rId6" Type="http://schemas.openxmlformats.org/officeDocument/2006/relationships/image" Target="../media/image4.emf" />
  <Relationship Id="rId5" Type="http://schemas.openxmlformats.org/officeDocument/2006/relationships/image" Target="../media/image3.emf" />
  <Relationship Id="rId10" Type="http://schemas.openxmlformats.org/officeDocument/2006/relationships/image" Target="../media/image8.emf" />
  <Relationship Id="rId4" Type="http://schemas.openxmlformats.org/officeDocument/2006/relationships/image" Target="../media/image2.emf" />
  <Relationship Id="rId9" Type="http://schemas.openxmlformats.org/officeDocument/2006/relationships/image" Target="../media/image7.emf"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A198475F-D5C2-4A35-811E-DD562E261259}"/>
              </a:ext>
            </a:extLst>
          </p:cNvPr>
          <p:cNvSpPr/>
          <p:nvPr/>
        </p:nvSpPr>
        <p:spPr>
          <a:xfrm>
            <a:off x="49416" y="1959222"/>
            <a:ext cx="6759167"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3377D3D5-2225-47FD-936F-CF92671C7B1E}"/>
              </a:ext>
            </a:extLst>
          </p:cNvPr>
          <p:cNvSpPr/>
          <p:nvPr/>
        </p:nvSpPr>
        <p:spPr>
          <a:xfrm>
            <a:off x="89676" y="3077175"/>
            <a:ext cx="3348000"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4" name="正方形/長方形 3"/>
          <p:cNvSpPr/>
          <p:nvPr/>
        </p:nvSpPr>
        <p:spPr>
          <a:xfrm>
            <a:off x="0" y="530983"/>
            <a:ext cx="6858000" cy="129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sz="2000" b="1" spc="300"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9525" y="184242"/>
            <a:ext cx="3939540" cy="369332"/>
          </a:xfrm>
          <a:prstGeom prst="rect">
            <a:avLst/>
          </a:prstGeom>
        </p:spPr>
        <p:txBody>
          <a:bodyPr wrap="none">
            <a:spAutoFit/>
          </a:bodyPr>
          <a:lstStyle/>
          <a:p>
            <a:r>
              <a:rPr kumimoji="1" lang="ja-JP" altLang="en-US" b="1" spc="30" dirty="0">
                <a:solidFill>
                  <a:srgbClr val="548235"/>
                </a:solidFill>
                <a:latin typeface="メイリオ" panose="020B0604030504040204" pitchFamily="50" charset="-128"/>
                <a:ea typeface="メイリオ" panose="020B0604030504040204" pitchFamily="50" charset="-128"/>
              </a:rPr>
              <a:t>住民税均等割非課税世帯の皆さまへ</a:t>
            </a:r>
          </a:p>
        </p:txBody>
      </p:sp>
      <p:pic>
        <p:nvPicPr>
          <p:cNvPr id="19" name="図 18"/>
          <p:cNvPicPr>
            <a:picLocks noChangeAspect="1"/>
          </p:cNvPicPr>
          <p:nvPr/>
        </p:nvPicPr>
        <p:blipFill>
          <a:blip r:embed="rId3"/>
          <a:stretch>
            <a:fillRect/>
          </a:stretch>
        </p:blipFill>
        <p:spPr>
          <a:xfrm>
            <a:off x="5338824" y="44976"/>
            <a:ext cx="1422000" cy="432000"/>
          </a:xfrm>
          <a:prstGeom prst="rect">
            <a:avLst/>
          </a:prstGeom>
        </p:spPr>
      </p:pic>
      <p:sp>
        <p:nvSpPr>
          <p:cNvPr id="28" name="正方形/長方形 27"/>
          <p:cNvSpPr/>
          <p:nvPr/>
        </p:nvSpPr>
        <p:spPr>
          <a:xfrm>
            <a:off x="407395" y="3537058"/>
            <a:ext cx="2956829" cy="492443"/>
          </a:xfrm>
          <a:prstGeom prst="rect">
            <a:avLst/>
          </a:prstGeom>
        </p:spPr>
        <p:txBody>
          <a:bodyPr wrap="square">
            <a:spAutoFit/>
          </a:bodyPr>
          <a:lstStyle/>
          <a:p>
            <a:r>
              <a:rPr kumimoji="1" lang="ja-JP" altLang="en-US" dirty="0">
                <a:latin typeface="メイリオ" panose="020B0604030504040204" pitchFamily="50" charset="-128"/>
                <a:ea typeface="メイリオ" panose="020B0604030504040204" pitchFamily="50" charset="-128"/>
              </a:rPr>
              <a:t>１世帯あたり</a:t>
            </a:r>
            <a:r>
              <a:rPr kumimoji="1" lang="ja-JP" altLang="en-US" sz="2600" spc="100" dirty="0">
                <a:latin typeface="メイリオ" panose="020B0604030504040204" pitchFamily="50" charset="-128"/>
                <a:ea typeface="メイリオ" panose="020B0604030504040204" pitchFamily="50" charset="-128"/>
              </a:rPr>
              <a:t>５</a:t>
            </a:r>
            <a:r>
              <a:rPr kumimoji="1" lang="ja-JP" altLang="en-US" spc="100" dirty="0">
                <a:latin typeface="メイリオ" panose="020B0604030504040204" pitchFamily="50" charset="-128"/>
                <a:ea typeface="メイリオ" panose="020B0604030504040204" pitchFamily="50" charset="-128"/>
              </a:rPr>
              <a:t>万円</a:t>
            </a:r>
          </a:p>
        </p:txBody>
      </p:sp>
      <p:sp>
        <p:nvSpPr>
          <p:cNvPr id="29" name="正方形/長方形 28"/>
          <p:cNvSpPr/>
          <p:nvPr/>
        </p:nvSpPr>
        <p:spPr>
          <a:xfrm>
            <a:off x="3548367" y="3497726"/>
            <a:ext cx="3322779" cy="600164"/>
          </a:xfrm>
          <a:prstGeom prst="rect">
            <a:avLst/>
          </a:prstGeom>
        </p:spPr>
        <p:txBody>
          <a:bodyPr wrap="square">
            <a:spAutoFit/>
          </a:bodyPr>
          <a:lstStyle/>
          <a:p>
            <a:pPr>
              <a:lnSpc>
                <a:spcPct val="110000"/>
              </a:lnSpc>
            </a:pPr>
            <a:r>
              <a:rPr kumimoji="1" lang="ja-JP" altLang="en-US" sz="1500" dirty="0">
                <a:latin typeface="メイリオ" panose="020B0604030504040204" pitchFamily="50" charset="-128"/>
                <a:ea typeface="メイリオ" panose="020B0604030504040204" pitchFamily="50" charset="-128"/>
              </a:rPr>
              <a:t>焼津市が確認書</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または申請書</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を</a:t>
            </a:r>
            <a:r>
              <a:rPr kumimoji="1" lang="ja-JP" altLang="en-US" sz="1500" u="sng" dirty="0">
                <a:latin typeface="メイリオ" panose="020B0604030504040204" pitchFamily="50" charset="-128"/>
                <a:ea typeface="メイリオ" panose="020B0604030504040204" pitchFamily="50" charset="-128"/>
              </a:rPr>
              <a:t>受理した日から</a:t>
            </a:r>
            <a:r>
              <a:rPr kumimoji="1" lang="en-US" altLang="ja-JP" sz="1500" u="sng" dirty="0">
                <a:latin typeface="メイリオ" panose="020B0604030504040204" pitchFamily="50" charset="-128"/>
                <a:ea typeface="メイリオ" panose="020B0604030504040204" pitchFamily="50" charset="-128"/>
              </a:rPr>
              <a:t>30</a:t>
            </a:r>
            <a:r>
              <a:rPr kumimoji="1" lang="ja-JP" altLang="en-US" sz="1500" u="sng" dirty="0">
                <a:latin typeface="メイリオ" panose="020B0604030504040204" pitchFamily="50" charset="-128"/>
                <a:ea typeface="メイリオ" panose="020B0604030504040204" pitchFamily="50" charset="-128"/>
              </a:rPr>
              <a:t>日以内</a:t>
            </a:r>
            <a:r>
              <a:rPr kumimoji="1" lang="ja-JP" altLang="en-US" sz="1500" dirty="0">
                <a:latin typeface="メイリオ" panose="020B0604030504040204" pitchFamily="50" charset="-128"/>
                <a:ea typeface="メイリオ" panose="020B0604030504040204" pitchFamily="50" charset="-128"/>
              </a:rPr>
              <a:t>が目安です。</a:t>
            </a:r>
          </a:p>
        </p:txBody>
      </p:sp>
      <p:sp>
        <p:nvSpPr>
          <p:cNvPr id="52" name="正方形/長方形 51"/>
          <p:cNvSpPr/>
          <p:nvPr/>
        </p:nvSpPr>
        <p:spPr>
          <a:xfrm>
            <a:off x="386057" y="3061159"/>
            <a:ext cx="3051619"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給付金の支給額</a:t>
            </a:r>
          </a:p>
        </p:txBody>
      </p:sp>
      <p:sp>
        <p:nvSpPr>
          <p:cNvPr id="53" name="正方形/長方形 52"/>
          <p:cNvSpPr/>
          <p:nvPr/>
        </p:nvSpPr>
        <p:spPr>
          <a:xfrm>
            <a:off x="3493601" y="3081528"/>
            <a:ext cx="3348000"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3784874" y="3071556"/>
            <a:ext cx="3038472"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給付金の支給時期</a:t>
            </a:r>
          </a:p>
        </p:txBody>
      </p:sp>
      <p:sp>
        <p:nvSpPr>
          <p:cNvPr id="12" name="正方形/長方形 11"/>
          <p:cNvSpPr/>
          <p:nvPr/>
        </p:nvSpPr>
        <p:spPr>
          <a:xfrm>
            <a:off x="0" y="611436"/>
            <a:ext cx="6858000" cy="1208023"/>
          </a:xfrm>
          <a:prstGeom prst="rect">
            <a:avLst/>
          </a:prstGeom>
        </p:spPr>
        <p:txBody>
          <a:bodyPr wrap="square">
            <a:spAutoFit/>
          </a:bodyPr>
          <a:lstStyle/>
          <a:p>
            <a:pPr lvl="0" algn="ctr">
              <a:lnSpc>
                <a:spcPts val="3000"/>
              </a:lnSpc>
            </a:pPr>
            <a:r>
              <a:rPr kumimoji="1" lang="ja-JP" altLang="en-US" sz="2600" b="1" spc="200" dirty="0">
                <a:solidFill>
                  <a:prstClr val="white"/>
                </a:solidFill>
                <a:latin typeface="メイリオ" panose="020B0604030504040204" pitchFamily="50" charset="-128"/>
                <a:ea typeface="メイリオ" panose="020B0604030504040204" pitchFamily="50" charset="-128"/>
              </a:rPr>
              <a:t>電力・ガス・食料品等価格高騰</a:t>
            </a:r>
            <a:endParaRPr kumimoji="1" lang="en-US" altLang="ja-JP" sz="2600" b="1" spc="200" dirty="0">
              <a:solidFill>
                <a:prstClr val="white"/>
              </a:solidFill>
              <a:latin typeface="メイリオ" panose="020B0604030504040204" pitchFamily="50" charset="-128"/>
              <a:ea typeface="メイリオ" panose="020B0604030504040204" pitchFamily="50" charset="-128"/>
            </a:endParaRPr>
          </a:p>
          <a:p>
            <a:pPr lvl="0" algn="ctr">
              <a:lnSpc>
                <a:spcPts val="3000"/>
              </a:lnSpc>
            </a:pPr>
            <a:r>
              <a:rPr kumimoji="1" lang="ja-JP" altLang="en-US" sz="2600" b="1" spc="200" dirty="0">
                <a:solidFill>
                  <a:prstClr val="white"/>
                </a:solidFill>
                <a:latin typeface="メイリオ" panose="020B0604030504040204" pitchFamily="50" charset="-128"/>
                <a:ea typeface="メイリオ" panose="020B0604030504040204" pitchFamily="50" charset="-128"/>
              </a:rPr>
              <a:t>緊急支援給付金</a:t>
            </a:r>
            <a:r>
              <a:rPr kumimoji="1" lang="ja-JP" altLang="en-US" sz="1600" b="1" spc="200" dirty="0">
                <a:solidFill>
                  <a:schemeClr val="bg1"/>
                </a:solidFill>
                <a:latin typeface="メイリオ" panose="020B0604030504040204" pitchFamily="50" charset="-128"/>
                <a:ea typeface="メイリオ" panose="020B0604030504040204" pitchFamily="50" charset="-128"/>
              </a:rPr>
              <a:t>（５万円</a:t>
            </a:r>
            <a:r>
              <a:rPr kumimoji="1" lang="en-US" altLang="ja-JP" sz="1600" b="1" spc="200" dirty="0">
                <a:solidFill>
                  <a:schemeClr val="bg1"/>
                </a:solidFill>
                <a:latin typeface="メイリオ" panose="020B0604030504040204" pitchFamily="50" charset="-128"/>
                <a:ea typeface="メイリオ" panose="020B0604030504040204" pitchFamily="50" charset="-128"/>
              </a:rPr>
              <a:t>/1</a:t>
            </a:r>
            <a:r>
              <a:rPr kumimoji="1" lang="ja-JP" altLang="en-US" sz="1600" b="1" spc="200" dirty="0">
                <a:solidFill>
                  <a:schemeClr val="bg1"/>
                </a:solidFill>
                <a:latin typeface="メイリオ" panose="020B0604030504040204" pitchFamily="50" charset="-128"/>
                <a:ea typeface="メイリオ" panose="020B0604030504040204" pitchFamily="50" charset="-128"/>
              </a:rPr>
              <a:t>世帯）</a:t>
            </a:r>
            <a:r>
              <a:rPr kumimoji="1" lang="ja-JP" altLang="en-US" sz="2600" b="1" spc="200" dirty="0">
                <a:solidFill>
                  <a:schemeClr val="bg1"/>
                </a:solidFill>
                <a:latin typeface="メイリオ" panose="020B0604030504040204" pitchFamily="50" charset="-128"/>
                <a:ea typeface="メイリオ" panose="020B0604030504040204" pitchFamily="50" charset="-128"/>
              </a:rPr>
              <a:t>のご案内</a:t>
            </a:r>
            <a:endParaRPr kumimoji="1" lang="en-US" altLang="ja-JP" sz="2600" b="1" spc="200" dirty="0">
              <a:solidFill>
                <a:schemeClr val="bg1"/>
              </a:solidFill>
              <a:latin typeface="メイリオ" panose="020B0604030504040204" pitchFamily="50" charset="-128"/>
              <a:ea typeface="メイリオ" panose="020B0604030504040204" pitchFamily="50" charset="-128"/>
            </a:endParaRPr>
          </a:p>
          <a:p>
            <a:pPr lvl="0" algn="ctr">
              <a:spcBef>
                <a:spcPts val="300"/>
              </a:spcBef>
            </a:pPr>
            <a:r>
              <a:rPr kumimoji="1" lang="ja-JP" altLang="en-US" sz="2000" spc="250" dirty="0">
                <a:solidFill>
                  <a:schemeClr val="bg1"/>
                </a:solidFill>
                <a:latin typeface="メイリオ" panose="020B0604030504040204" pitchFamily="50" charset="-128"/>
                <a:ea typeface="メイリオ" panose="020B0604030504040204" pitchFamily="50" charset="-128"/>
              </a:rPr>
              <a:t>受給には手続きが必要です</a:t>
            </a:r>
          </a:p>
        </p:txBody>
      </p:sp>
      <p:sp>
        <p:nvSpPr>
          <p:cNvPr id="30" name="正方形/長方形 29">
            <a:extLst>
              <a:ext uri="{FF2B5EF4-FFF2-40B4-BE49-F238E27FC236}">
                <a16:creationId xmlns:a16="http://schemas.microsoft.com/office/drawing/2014/main" id="{6E94228E-2CAA-4058-A7AD-1D4138B99D35}"/>
              </a:ext>
            </a:extLst>
          </p:cNvPr>
          <p:cNvSpPr/>
          <p:nvPr/>
        </p:nvSpPr>
        <p:spPr>
          <a:xfrm>
            <a:off x="359869" y="1938846"/>
            <a:ext cx="6427701"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支給対象となる世帯</a:t>
            </a:r>
          </a:p>
        </p:txBody>
      </p:sp>
      <p:sp>
        <p:nvSpPr>
          <p:cNvPr id="34" name="正方形/長方形 33">
            <a:extLst>
              <a:ext uri="{FF2B5EF4-FFF2-40B4-BE49-F238E27FC236}">
                <a16:creationId xmlns:a16="http://schemas.microsoft.com/office/drawing/2014/main" id="{3D163F19-E872-44FF-BF33-A53809FA5657}"/>
              </a:ext>
            </a:extLst>
          </p:cNvPr>
          <p:cNvSpPr/>
          <p:nvPr/>
        </p:nvSpPr>
        <p:spPr>
          <a:xfrm>
            <a:off x="95744" y="2338432"/>
            <a:ext cx="6624000" cy="69700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endParaRPr kumimoji="1" lang="en-US" altLang="ja-JP" sz="1400" dirty="0">
              <a:solidFill>
                <a:schemeClr val="tx1"/>
              </a:solidFill>
              <a:latin typeface="+mn-ea"/>
            </a:endParaRPr>
          </a:p>
          <a:p>
            <a:pPr marL="182563" indent="-182563"/>
            <a:endParaRPr kumimoji="1" lang="en-US" altLang="ja-JP" sz="1400" dirty="0">
              <a:solidFill>
                <a:schemeClr val="tx1"/>
              </a:solidFill>
              <a:latin typeface="+mn-ea"/>
            </a:endParaRPr>
          </a:p>
        </p:txBody>
      </p:sp>
      <p:sp>
        <p:nvSpPr>
          <p:cNvPr id="35" name="角丸四角形 2">
            <a:extLst>
              <a:ext uri="{FF2B5EF4-FFF2-40B4-BE49-F238E27FC236}">
                <a16:creationId xmlns:a16="http://schemas.microsoft.com/office/drawing/2014/main" id="{871E266B-6C16-4A24-B764-AB6AC19DE533}"/>
              </a:ext>
            </a:extLst>
          </p:cNvPr>
          <p:cNvSpPr/>
          <p:nvPr/>
        </p:nvSpPr>
        <p:spPr>
          <a:xfrm>
            <a:off x="286856" y="2396695"/>
            <a:ext cx="6350560" cy="515555"/>
          </a:xfrm>
          <a:prstGeom prst="roundRect">
            <a:avLst>
              <a:gd name="adj" fmla="val 8827"/>
            </a:avLst>
          </a:prstGeom>
          <a:solidFill>
            <a:schemeClr val="bg1"/>
          </a:solidFill>
          <a:ln w="28575">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kumimoji="1" lang="ja-JP" altLang="en-US" sz="1600" dirty="0">
                <a:solidFill>
                  <a:schemeClr val="tx1"/>
                </a:solidFill>
                <a:latin typeface="メイリオ" panose="020B0604030504040204" pitchFamily="50" charset="-128"/>
                <a:ea typeface="メイリオ" panose="020B0604030504040204" pitchFamily="50" charset="-128"/>
              </a:rPr>
              <a:t>世帯全員の令和４年度</a:t>
            </a:r>
            <a:r>
              <a:rPr kumimoji="1" lang="ja-JP" altLang="en-US" b="1" dirty="0">
                <a:solidFill>
                  <a:srgbClr val="FF0000"/>
                </a:solidFill>
                <a:latin typeface="メイリオ" panose="020B0604030504040204" pitchFamily="50" charset="-128"/>
                <a:ea typeface="メイリオ" panose="020B0604030504040204" pitchFamily="50" charset="-128"/>
              </a:rPr>
              <a:t>「住民税均等割が非課税」</a:t>
            </a:r>
            <a:r>
              <a:rPr kumimoji="1" lang="ja-JP" altLang="en-US" sz="1600" dirty="0">
                <a:solidFill>
                  <a:schemeClr val="tx1"/>
                </a:solidFill>
                <a:latin typeface="メイリオ" panose="020B0604030504040204" pitchFamily="50" charset="-128"/>
                <a:ea typeface="メイリオ" panose="020B0604030504040204" pitchFamily="50" charset="-128"/>
              </a:rPr>
              <a:t>の世帯</a:t>
            </a:r>
            <a:endParaRPr kumimoji="1"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36" name="正方形/長方形 35">
            <a:extLst>
              <a:ext uri="{FF2B5EF4-FFF2-40B4-BE49-F238E27FC236}">
                <a16:creationId xmlns:a16="http://schemas.microsoft.com/office/drawing/2014/main" id="{98629939-70C0-452B-B949-095BA3357423}"/>
              </a:ext>
            </a:extLst>
          </p:cNvPr>
          <p:cNvSpPr/>
          <p:nvPr/>
        </p:nvSpPr>
        <p:spPr>
          <a:xfrm>
            <a:off x="0" y="4056224"/>
            <a:ext cx="6858000" cy="360000"/>
          </a:xfrm>
          <a:prstGeom prst="rect">
            <a:avLst/>
          </a:prstGeom>
          <a:solidFill>
            <a:schemeClr val="accent6">
              <a:lumMod val="60000"/>
              <a:lumOff val="40000"/>
            </a:schemeClr>
          </a:solidFill>
          <a:ln w="25400">
            <a:solidFill>
              <a:srgbClr val="5482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37" name="正方形/長方形 36">
            <a:extLst>
              <a:ext uri="{FF2B5EF4-FFF2-40B4-BE49-F238E27FC236}">
                <a16:creationId xmlns:a16="http://schemas.microsoft.com/office/drawing/2014/main" id="{68D3DC61-9D60-4CD8-931B-779E1886CC80}"/>
              </a:ext>
            </a:extLst>
          </p:cNvPr>
          <p:cNvSpPr/>
          <p:nvPr/>
        </p:nvSpPr>
        <p:spPr>
          <a:xfrm>
            <a:off x="302954" y="4065604"/>
            <a:ext cx="6561619" cy="360000"/>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給付金の支給手続き</a:t>
            </a:r>
          </a:p>
        </p:txBody>
      </p:sp>
      <p:sp>
        <p:nvSpPr>
          <p:cNvPr id="39" name="正方形/長方形 38">
            <a:extLst>
              <a:ext uri="{FF2B5EF4-FFF2-40B4-BE49-F238E27FC236}">
                <a16:creationId xmlns:a16="http://schemas.microsoft.com/office/drawing/2014/main" id="{16B2757C-64AC-43B4-B90C-519401FEE8DF}"/>
              </a:ext>
            </a:extLst>
          </p:cNvPr>
          <p:cNvSpPr/>
          <p:nvPr/>
        </p:nvSpPr>
        <p:spPr>
          <a:xfrm>
            <a:off x="155325" y="4719894"/>
            <a:ext cx="6624000" cy="1346316"/>
          </a:xfrm>
          <a:prstGeom prst="rect">
            <a:avLst/>
          </a:prstGeom>
          <a:solidFill>
            <a:schemeClr val="accent4">
              <a:lumMod val="20000"/>
              <a:lumOff val="80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nchorCtr="0">
            <a:spAutoFit/>
          </a:bodyPr>
          <a:lstStyle/>
          <a:p>
            <a:pPr marL="285750" indent="-285750">
              <a:lnSpc>
                <a:spcPct val="110000"/>
              </a:lnSpc>
              <a:buFont typeface="Wingdings" panose="05000000000000000000" pitchFamily="2" charset="2"/>
              <a:buChar char="l"/>
            </a:pPr>
            <a:r>
              <a:rPr kumimoji="1" lang="ja-JP" altLang="en-US" sz="1400" dirty="0">
                <a:solidFill>
                  <a:schemeClr val="tx1"/>
                </a:solidFill>
                <a:latin typeface="メイリオ" panose="020B0604030504040204" pitchFamily="50" charset="-128"/>
                <a:ea typeface="メイリオ" panose="020B0604030504040204" pitchFamily="50" charset="-128"/>
              </a:rPr>
              <a:t>対象となる世帯には、価格高騰緊急支援給付金室から給付内容や確認事項が書かれた確認書が届きます。</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ja-JP" altLang="en-US" sz="1400" dirty="0">
                <a:solidFill>
                  <a:schemeClr val="tx1"/>
                </a:solidFill>
                <a:latin typeface="メイリオ" panose="020B0604030504040204" pitchFamily="50" charset="-128"/>
                <a:ea typeface="メイリオ" panose="020B0604030504040204" pitchFamily="50" charset="-128"/>
              </a:rPr>
              <a:t>●　確認書の内容（振込先等）を確認して、焼津市に</a:t>
            </a:r>
            <a:r>
              <a:rPr kumimoji="1" lang="ja-JP" altLang="en-US" b="1" u="sng" spc="90" dirty="0">
                <a:solidFill>
                  <a:srgbClr val="FF0000"/>
                </a:solidFill>
                <a:latin typeface="メイリオ" panose="020B0604030504040204" pitchFamily="50" charset="-128"/>
                <a:ea typeface="メイリオ" panose="020B0604030504040204" pitchFamily="50" charset="-128"/>
              </a:rPr>
              <a:t>返送してください</a:t>
            </a:r>
            <a:r>
              <a:rPr kumimoji="1" lang="ja-JP" altLang="en-US" sz="1400" dirty="0">
                <a:solidFill>
                  <a:schemeClr val="tx1"/>
                </a:solidFill>
                <a:latin typeface="メイリオ" panose="020B0604030504040204" pitchFamily="50" charset="-128"/>
                <a:ea typeface="メイリオ" panose="020B0604030504040204" pitchFamily="50" charset="-128"/>
              </a:rPr>
              <a:t>。</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ja-JP" altLang="en-US" sz="1200" dirty="0">
                <a:solidFill>
                  <a:srgbClr val="FF0000"/>
                </a:solidFill>
                <a:latin typeface="メイリオ" panose="020B0604030504040204" pitchFamily="50" charset="-128"/>
                <a:ea typeface="メイリオ" panose="020B0604030504040204" pitchFamily="50" charset="-128"/>
              </a:rPr>
              <a:t>●　</a:t>
            </a:r>
            <a:r>
              <a:rPr kumimoji="1" lang="ja-JP" altLang="en-US" b="1" u="sng" dirty="0">
                <a:solidFill>
                  <a:srgbClr val="FF0000"/>
                </a:solidFill>
                <a:latin typeface="メイリオ" panose="020B0604030504040204" pitchFamily="50" charset="-128"/>
                <a:ea typeface="メイリオ" panose="020B0604030504040204" pitchFamily="50" charset="-128"/>
              </a:rPr>
              <a:t>提出期限：令和</a:t>
            </a:r>
            <a:r>
              <a:rPr kumimoji="1" lang="en-US" altLang="ja-JP" b="1" u="sng" dirty="0">
                <a:solidFill>
                  <a:srgbClr val="FF0000"/>
                </a:solidFill>
                <a:latin typeface="メイリオ" panose="020B0604030504040204" pitchFamily="50" charset="-128"/>
                <a:ea typeface="メイリオ" panose="020B0604030504040204" pitchFamily="50" charset="-128"/>
              </a:rPr>
              <a:t>5</a:t>
            </a:r>
            <a:r>
              <a:rPr kumimoji="1" lang="ja-JP" altLang="en-US" b="1" u="sng">
                <a:solidFill>
                  <a:srgbClr val="FF0000"/>
                </a:solidFill>
                <a:latin typeface="メイリオ" panose="020B0604030504040204" pitchFamily="50" charset="-128"/>
                <a:ea typeface="メイリオ" panose="020B0604030504040204" pitchFamily="50" charset="-128"/>
              </a:rPr>
              <a:t>年１月３１日</a:t>
            </a:r>
            <a:r>
              <a:rPr kumimoji="1" lang="en-US" altLang="ja-JP" b="1" u="sng" dirty="0">
                <a:solidFill>
                  <a:srgbClr val="FF0000"/>
                </a:solidFill>
                <a:latin typeface="メイリオ" panose="020B0604030504040204" pitchFamily="50" charset="-128"/>
                <a:ea typeface="メイリオ" panose="020B0604030504040204" pitchFamily="50" charset="-128"/>
              </a:rPr>
              <a:t>(</a:t>
            </a:r>
            <a:r>
              <a:rPr kumimoji="1" lang="ja-JP" altLang="en-US" b="1" u="sng" dirty="0">
                <a:solidFill>
                  <a:srgbClr val="FF0000"/>
                </a:solidFill>
                <a:latin typeface="メイリオ" panose="020B0604030504040204" pitchFamily="50" charset="-128"/>
                <a:ea typeface="メイリオ" panose="020B0604030504040204" pitchFamily="50" charset="-128"/>
              </a:rPr>
              <a:t>火）</a:t>
            </a:r>
            <a:endParaRPr kumimoji="1" lang="en-US" altLang="ja-JP" sz="1200" b="1" u="sng" dirty="0">
              <a:solidFill>
                <a:srgbClr val="FF0000"/>
              </a:solidFill>
              <a:latin typeface="メイリオ" panose="020B0604030504040204" pitchFamily="50" charset="-128"/>
              <a:ea typeface="メイリオ" panose="020B0604030504040204" pitchFamily="50" charset="-128"/>
            </a:endParaRPr>
          </a:p>
        </p:txBody>
      </p:sp>
      <p:sp>
        <p:nvSpPr>
          <p:cNvPr id="40" name="正方形/長方形 39">
            <a:extLst>
              <a:ext uri="{FF2B5EF4-FFF2-40B4-BE49-F238E27FC236}">
                <a16:creationId xmlns:a16="http://schemas.microsoft.com/office/drawing/2014/main" id="{3635F6CC-1D10-450F-AC5E-F815B927FAC6}"/>
              </a:ext>
            </a:extLst>
          </p:cNvPr>
          <p:cNvSpPr/>
          <p:nvPr/>
        </p:nvSpPr>
        <p:spPr>
          <a:xfrm>
            <a:off x="5501971" y="5596619"/>
            <a:ext cx="1255665" cy="7672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424C3547-B04D-48E8-AE6D-CB168D10627F}"/>
              </a:ext>
            </a:extLst>
          </p:cNvPr>
          <p:cNvSpPr/>
          <p:nvPr/>
        </p:nvSpPr>
        <p:spPr>
          <a:xfrm>
            <a:off x="70224" y="4442947"/>
            <a:ext cx="6588000" cy="307777"/>
          </a:xfrm>
          <a:prstGeom prst="rect">
            <a:avLst/>
          </a:prstGeom>
        </p:spPr>
        <p:txBody>
          <a:bodyPr wrap="square">
            <a:spAutoFit/>
          </a:bodyPr>
          <a:lstStyle/>
          <a:p>
            <a:r>
              <a:rPr lang="ja-JP" altLang="en-US" sz="1400" b="1" u="sng" dirty="0">
                <a:solidFill>
                  <a:srgbClr val="FF0000"/>
                </a:solidFill>
                <a:latin typeface="メイリオ" panose="020B0604030504040204" pitchFamily="50" charset="-128"/>
                <a:ea typeface="メイリオ" panose="020B0604030504040204" pitchFamily="50" charset="-128"/>
              </a:rPr>
              <a:t>世帯の全ての方</a:t>
            </a:r>
            <a:r>
              <a:rPr lang="ja-JP" altLang="en-US" sz="1400" b="1" dirty="0">
                <a:latin typeface="メイリオ" panose="020B0604030504040204" pitchFamily="50" charset="-128"/>
                <a:ea typeface="メイリオ" panose="020B0604030504040204" pitchFamily="50" charset="-128"/>
              </a:rPr>
              <a:t>が、令和４年１月１日以前から焼津市にお住まいの場合</a:t>
            </a:r>
          </a:p>
        </p:txBody>
      </p:sp>
      <p:grpSp>
        <p:nvGrpSpPr>
          <p:cNvPr id="44" name="グループ化 43">
            <a:extLst>
              <a:ext uri="{FF2B5EF4-FFF2-40B4-BE49-F238E27FC236}">
                <a16:creationId xmlns:a16="http://schemas.microsoft.com/office/drawing/2014/main" id="{ED21C79F-E3B7-4149-8AF2-F6BEC78A598C}"/>
              </a:ext>
            </a:extLst>
          </p:cNvPr>
          <p:cNvGrpSpPr>
            <a:grpSpLocks noChangeAspect="1"/>
          </p:cNvGrpSpPr>
          <p:nvPr/>
        </p:nvGrpSpPr>
        <p:grpSpPr>
          <a:xfrm>
            <a:off x="5651645" y="5565789"/>
            <a:ext cx="1063605" cy="731919"/>
            <a:chOff x="1138237" y="3651985"/>
            <a:chExt cx="4181361" cy="2877401"/>
          </a:xfrm>
          <a:noFill/>
        </p:grpSpPr>
        <p:pic>
          <p:nvPicPr>
            <p:cNvPr id="45" name="図 44">
              <a:extLst>
                <a:ext uri="{FF2B5EF4-FFF2-40B4-BE49-F238E27FC236}">
                  <a16:creationId xmlns:a16="http://schemas.microsoft.com/office/drawing/2014/main" id="{D2E6176F-5932-4159-BB02-E3AAF830EFBE}"/>
                </a:ext>
              </a:extLst>
            </p:cNvPr>
            <p:cNvPicPr>
              <a:picLocks noChangeAspect="1"/>
            </p:cNvPicPr>
            <p:nvPr/>
          </p:nvPicPr>
          <p:blipFill>
            <a:blip r:embed="rId4">
              <a:clrChange>
                <a:clrFrom>
                  <a:srgbClr val="FFFFFF"/>
                </a:clrFrom>
                <a:clrTo>
                  <a:srgbClr val="FFFFFF">
                    <a:alpha val="0"/>
                  </a:srgbClr>
                </a:clrTo>
              </a:clrChange>
            </a:blip>
            <a:stretch>
              <a:fillRect/>
            </a:stretch>
          </p:blipFill>
          <p:spPr>
            <a:xfrm>
              <a:off x="1138237" y="3651985"/>
              <a:ext cx="4181361" cy="2877401"/>
            </a:xfrm>
            <a:prstGeom prst="rect">
              <a:avLst/>
            </a:prstGeom>
            <a:grpFill/>
          </p:spPr>
        </p:pic>
        <p:pic>
          <p:nvPicPr>
            <p:cNvPr id="46" name="図 45">
              <a:extLst>
                <a:ext uri="{FF2B5EF4-FFF2-40B4-BE49-F238E27FC236}">
                  <a16:creationId xmlns:a16="http://schemas.microsoft.com/office/drawing/2014/main" id="{80F32109-EAAC-4DC4-A7F1-53430453D611}"/>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1807816" y="4341417"/>
              <a:ext cx="455810" cy="455241"/>
            </a:xfrm>
            <a:prstGeom prst="rect">
              <a:avLst/>
            </a:prstGeom>
            <a:grpFill/>
          </p:spPr>
        </p:pic>
        <p:pic>
          <p:nvPicPr>
            <p:cNvPr id="47" name="図 46">
              <a:extLst>
                <a:ext uri="{FF2B5EF4-FFF2-40B4-BE49-F238E27FC236}">
                  <a16:creationId xmlns:a16="http://schemas.microsoft.com/office/drawing/2014/main" id="{B75219E5-9AF2-4101-8DDF-70FC35EAADA2}"/>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1807816" y="4794480"/>
              <a:ext cx="455810" cy="455241"/>
            </a:xfrm>
            <a:prstGeom prst="rect">
              <a:avLst/>
            </a:prstGeom>
            <a:grpFill/>
          </p:spPr>
        </p:pic>
        <p:pic>
          <p:nvPicPr>
            <p:cNvPr id="48" name="図 47">
              <a:extLst>
                <a:ext uri="{FF2B5EF4-FFF2-40B4-BE49-F238E27FC236}">
                  <a16:creationId xmlns:a16="http://schemas.microsoft.com/office/drawing/2014/main" id="{67275E39-36F4-45F9-BE88-0631F8CD0E53}"/>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1807816" y="5252519"/>
              <a:ext cx="455810" cy="455241"/>
            </a:xfrm>
            <a:prstGeom prst="rect">
              <a:avLst/>
            </a:prstGeom>
            <a:grpFill/>
          </p:spPr>
        </p:pic>
        <p:sp>
          <p:nvSpPr>
            <p:cNvPr id="49" name="正方形/長方形 48">
              <a:extLst>
                <a:ext uri="{FF2B5EF4-FFF2-40B4-BE49-F238E27FC236}">
                  <a16:creationId xmlns:a16="http://schemas.microsoft.com/office/drawing/2014/main" id="{0D92FBF8-0CC7-48A8-9787-78D62C15363B}"/>
                </a:ext>
              </a:extLst>
            </p:cNvPr>
            <p:cNvSpPr/>
            <p:nvPr/>
          </p:nvSpPr>
          <p:spPr>
            <a:xfrm>
              <a:off x="1623215" y="5473055"/>
              <a:ext cx="1813635" cy="786478"/>
            </a:xfrm>
            <a:prstGeom prst="rect">
              <a:avLst/>
            </a:prstGeom>
            <a:grpFill/>
          </p:spPr>
          <p:txBody>
            <a:bodyPr wrap="square">
              <a:spAutoFit/>
            </a:bodyPr>
            <a:lstStyle/>
            <a:p>
              <a:pPr algn="ctr"/>
              <a:r>
                <a:rPr kumimoji="1" lang="ja-JP" altLang="en-US" sz="700" dirty="0">
                  <a:latin typeface="HG丸ｺﾞｼｯｸM-PRO" panose="020F0600000000000000" pitchFamily="50" charset="-128"/>
                  <a:ea typeface="HG丸ｺﾞｼｯｸM-PRO" panose="020F0600000000000000" pitchFamily="50" charset="-128"/>
                </a:rPr>
                <a:t>お名前</a:t>
              </a:r>
            </a:p>
          </p:txBody>
        </p:sp>
      </p:grpSp>
      <p:sp>
        <p:nvSpPr>
          <p:cNvPr id="50" name="正方形/長方形 49">
            <a:extLst>
              <a:ext uri="{FF2B5EF4-FFF2-40B4-BE49-F238E27FC236}">
                <a16:creationId xmlns:a16="http://schemas.microsoft.com/office/drawing/2014/main" id="{64288A76-2987-428B-AD3F-ACE6FD2274AC}"/>
              </a:ext>
            </a:extLst>
          </p:cNvPr>
          <p:cNvSpPr/>
          <p:nvPr/>
        </p:nvSpPr>
        <p:spPr>
          <a:xfrm>
            <a:off x="133636" y="6389911"/>
            <a:ext cx="6624000" cy="1044000"/>
          </a:xfrm>
          <a:prstGeom prst="rect">
            <a:avLst/>
          </a:prstGeom>
          <a:solidFill>
            <a:schemeClr val="accent4">
              <a:lumMod val="20000"/>
              <a:lumOff val="80000"/>
            </a:schemeClr>
          </a:solidFill>
          <a:ln w="25400">
            <a:noFill/>
            <a:prstDash val="solid"/>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t" anchorCtr="0">
            <a:spAutoFit/>
          </a:bodyPr>
          <a:lstStyle/>
          <a:p>
            <a:pPr marL="285750" indent="-285750">
              <a:lnSpc>
                <a:spcPct val="110000"/>
              </a:lnSpc>
              <a:spcBef>
                <a:spcPts val="600"/>
              </a:spcBef>
              <a:buFont typeface="Wingdings" panose="05000000000000000000" pitchFamily="2" charset="2"/>
              <a:buChar char="l"/>
            </a:pPr>
            <a:r>
              <a:rPr kumimoji="1" lang="ja-JP" altLang="en-US" sz="1500" dirty="0">
                <a:solidFill>
                  <a:schemeClr val="tx1"/>
                </a:solidFill>
                <a:latin typeface="メイリオ" panose="020B0604030504040204" pitchFamily="50" charset="-128"/>
                <a:ea typeface="メイリオ" panose="020B0604030504040204" pitchFamily="50" charset="-128"/>
              </a:rPr>
              <a:t>給付金を受け取るには、</a:t>
            </a:r>
            <a:r>
              <a:rPr kumimoji="1" lang="ja-JP" altLang="en-US" sz="2000" b="1" u="sng" spc="90" dirty="0">
                <a:solidFill>
                  <a:srgbClr val="FF0000"/>
                </a:solidFill>
                <a:latin typeface="メイリオ" panose="020B0604030504040204" pitchFamily="50" charset="-128"/>
                <a:ea typeface="メイリオ" panose="020B0604030504040204" pitchFamily="50" charset="-128"/>
              </a:rPr>
              <a:t>申請が必要</a:t>
            </a:r>
            <a:r>
              <a:rPr kumimoji="1" lang="ja-JP" altLang="en-US" sz="1500" dirty="0">
                <a:solidFill>
                  <a:schemeClr val="tx1"/>
                </a:solidFill>
                <a:latin typeface="メイリオ" panose="020B0604030504040204" pitchFamily="50" charset="-128"/>
                <a:ea typeface="メイリオ" panose="020B0604030504040204" pitchFamily="50" charset="-128"/>
              </a:rPr>
              <a:t>です。</a:t>
            </a:r>
            <a:endParaRPr kumimoji="1" lang="en-US" altLang="ja-JP" sz="1500" dirty="0">
              <a:solidFill>
                <a:schemeClr val="tx1"/>
              </a:solidFill>
              <a:latin typeface="メイリオ" panose="020B0604030504040204" pitchFamily="50" charset="-128"/>
              <a:ea typeface="メイリオ" panose="020B0604030504040204" pitchFamily="50" charset="-128"/>
            </a:endParaRPr>
          </a:p>
          <a:p>
            <a:pPr marL="285750" indent="-285750">
              <a:lnSpc>
                <a:spcPct val="110000"/>
              </a:lnSpc>
              <a:spcBef>
                <a:spcPts val="600"/>
              </a:spcBef>
              <a:buFont typeface="Wingdings" panose="05000000000000000000" pitchFamily="2" charset="2"/>
              <a:buChar char="l"/>
            </a:pPr>
            <a:r>
              <a:rPr kumimoji="1" lang="ja-JP" altLang="en-US" sz="1500" dirty="0">
                <a:solidFill>
                  <a:schemeClr val="tx1"/>
                </a:solidFill>
                <a:latin typeface="メイリオ" panose="020B0604030504040204" pitchFamily="50" charset="-128"/>
                <a:ea typeface="メイリオ" panose="020B0604030504040204" pitchFamily="50" charset="-128"/>
              </a:rPr>
              <a:t>申請書に必要事項を記入して、添付書類と一緒に</a:t>
            </a:r>
            <a:br>
              <a:rPr kumimoji="1" lang="en-US" altLang="ja-JP" sz="1500" dirty="0">
                <a:solidFill>
                  <a:schemeClr val="tx1"/>
                </a:solidFill>
                <a:latin typeface="メイリオ" panose="020B0604030504040204" pitchFamily="50" charset="-128"/>
                <a:ea typeface="メイリオ" panose="020B0604030504040204" pitchFamily="50" charset="-128"/>
              </a:rPr>
            </a:br>
            <a:r>
              <a:rPr kumimoji="1" lang="ja-JP" altLang="en-US" sz="1500" dirty="0">
                <a:solidFill>
                  <a:schemeClr val="tx1"/>
                </a:solidFill>
                <a:latin typeface="メイリオ" panose="020B0604030504040204" pitchFamily="50" charset="-128"/>
                <a:ea typeface="メイリオ" panose="020B0604030504040204" pitchFamily="50" charset="-128"/>
              </a:rPr>
              <a:t>焼津市の窓口にご提出ください。</a:t>
            </a:r>
          </a:p>
        </p:txBody>
      </p:sp>
      <p:sp>
        <p:nvSpPr>
          <p:cNvPr id="55" name="正方形/長方形 54">
            <a:extLst>
              <a:ext uri="{FF2B5EF4-FFF2-40B4-BE49-F238E27FC236}">
                <a16:creationId xmlns:a16="http://schemas.microsoft.com/office/drawing/2014/main" id="{17C584F7-D9F0-4B15-8D4F-9848E842FB63}"/>
              </a:ext>
            </a:extLst>
          </p:cNvPr>
          <p:cNvSpPr/>
          <p:nvPr/>
        </p:nvSpPr>
        <p:spPr>
          <a:xfrm>
            <a:off x="5139494" y="6419706"/>
            <a:ext cx="1587135" cy="68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272DCD4E-D11D-43AF-9EEB-2FA62B23A056}"/>
              </a:ext>
            </a:extLst>
          </p:cNvPr>
          <p:cNvSpPr/>
          <p:nvPr/>
        </p:nvSpPr>
        <p:spPr>
          <a:xfrm>
            <a:off x="20126" y="6122307"/>
            <a:ext cx="6494628" cy="307777"/>
          </a:xfrm>
          <a:prstGeom prst="rect">
            <a:avLst/>
          </a:prstGeom>
        </p:spPr>
        <p:txBody>
          <a:bodyPr wrap="square">
            <a:spAutoFit/>
          </a:bodyPr>
          <a:lstStyle/>
          <a:p>
            <a:r>
              <a:rPr lang="ja-JP" altLang="en-US" sz="1400" b="1" dirty="0">
                <a:latin typeface="メイリオ" panose="020B0604030504040204" pitchFamily="50" charset="-128"/>
                <a:ea typeface="メイリオ" panose="020B0604030504040204" pitchFamily="50" charset="-128"/>
              </a:rPr>
              <a:t>世帯の中に、令和４年１月２日以降に転入した方がいる場合</a:t>
            </a:r>
          </a:p>
        </p:txBody>
      </p:sp>
      <p:pic>
        <p:nvPicPr>
          <p:cNvPr id="57" name="図 56">
            <a:extLst>
              <a:ext uri="{FF2B5EF4-FFF2-40B4-BE49-F238E27FC236}">
                <a16:creationId xmlns:a16="http://schemas.microsoft.com/office/drawing/2014/main" id="{306FDA84-03C2-4DF3-83CC-4CFF9A63864E}"/>
              </a:ext>
            </a:extLst>
          </p:cNvPr>
          <p:cNvPicPr>
            <a:picLocks noChangeAspect="1"/>
          </p:cNvPicPr>
          <p:nvPr/>
        </p:nvPicPr>
        <p:blipFill>
          <a:blip r:embed="rId6">
            <a:clrChange>
              <a:clrFrom>
                <a:srgbClr val="FFFFFF"/>
              </a:clrFrom>
              <a:clrTo>
                <a:srgbClr val="FFFFFF">
                  <a:alpha val="0"/>
                </a:srgbClr>
              </a:clrTo>
            </a:clrChange>
          </a:blip>
          <a:stretch>
            <a:fillRect/>
          </a:stretch>
        </p:blipFill>
        <p:spPr>
          <a:xfrm>
            <a:off x="5052163" y="6340790"/>
            <a:ext cx="1125445" cy="845323"/>
          </a:xfrm>
          <a:prstGeom prst="rect">
            <a:avLst/>
          </a:prstGeom>
        </p:spPr>
      </p:pic>
      <p:pic>
        <p:nvPicPr>
          <p:cNvPr id="58" name="図 57">
            <a:extLst>
              <a:ext uri="{FF2B5EF4-FFF2-40B4-BE49-F238E27FC236}">
                <a16:creationId xmlns:a16="http://schemas.microsoft.com/office/drawing/2014/main" id="{F6B02AEA-1725-4CC5-8805-875269A2E4E6}"/>
              </a:ext>
            </a:extLst>
          </p:cNvPr>
          <p:cNvPicPr>
            <a:picLocks noChangeAspect="1"/>
          </p:cNvPicPr>
          <p:nvPr/>
        </p:nvPicPr>
        <p:blipFill>
          <a:blip r:embed="rId7"/>
          <a:stretch>
            <a:fillRect/>
          </a:stretch>
        </p:blipFill>
        <p:spPr>
          <a:xfrm>
            <a:off x="6057912" y="6483960"/>
            <a:ext cx="586059" cy="444308"/>
          </a:xfrm>
          <a:prstGeom prst="rect">
            <a:avLst/>
          </a:prstGeom>
        </p:spPr>
      </p:pic>
      <p:sp>
        <p:nvSpPr>
          <p:cNvPr id="59" name="角丸四角形 10">
            <a:extLst>
              <a:ext uri="{FF2B5EF4-FFF2-40B4-BE49-F238E27FC236}">
                <a16:creationId xmlns:a16="http://schemas.microsoft.com/office/drawing/2014/main" id="{F9870F62-3618-4666-9A18-FC271BBF2BCC}"/>
              </a:ext>
            </a:extLst>
          </p:cNvPr>
          <p:cNvSpPr/>
          <p:nvPr/>
        </p:nvSpPr>
        <p:spPr>
          <a:xfrm>
            <a:off x="103146" y="7326980"/>
            <a:ext cx="6768000" cy="1275942"/>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電力・ガス・食料品等価格高騰緊急支援給付金の</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「振り込め詐欺」や「個人情報の詐取」</a:t>
            </a:r>
            <a:r>
              <a:rPr kumimoji="1" lang="ja-JP" altLang="en-US" sz="1400" dirty="0">
                <a:solidFill>
                  <a:schemeClr val="tx1"/>
                </a:solidFill>
                <a:latin typeface="メイリオ" panose="020B0604030504040204" pitchFamily="50" charset="-128"/>
                <a:ea typeface="メイリオ" panose="020B0604030504040204" pitchFamily="50" charset="-128"/>
              </a:rPr>
              <a:t>にご注意ください！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ja-JP" altLang="en-US" sz="1200" dirty="0">
                <a:solidFill>
                  <a:schemeClr val="tx1"/>
                </a:solidFill>
                <a:latin typeface="メイリオ" panose="020B0604030504040204" pitchFamily="50" charset="-128"/>
                <a:ea typeface="メイリオ" panose="020B0604030504040204" pitchFamily="50" charset="-128"/>
              </a:rPr>
              <a:t>自宅や職場などに都道府県・市区町村や国</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の職員</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などをかたる不審な電話や郵便があった場合は、お住まいの市区町村や最寄りの警察署か警察相談専用電話</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9110)</a:t>
            </a:r>
            <a:r>
              <a:rPr kumimoji="1" lang="ja-JP" altLang="en-US" sz="1200" dirty="0">
                <a:solidFill>
                  <a:schemeClr val="tx1"/>
                </a:solidFill>
                <a:latin typeface="メイリオ" panose="020B0604030504040204" pitchFamily="50" charset="-128"/>
                <a:ea typeface="メイリオ" panose="020B0604030504040204" pitchFamily="50" charset="-128"/>
              </a:rPr>
              <a:t>にご連絡ください。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60" name="楕円 59">
            <a:extLst>
              <a:ext uri="{FF2B5EF4-FFF2-40B4-BE49-F238E27FC236}">
                <a16:creationId xmlns:a16="http://schemas.microsoft.com/office/drawing/2014/main" id="{B337C578-EA0C-4D65-B951-7C8FAAB36DED}"/>
              </a:ext>
            </a:extLst>
          </p:cNvPr>
          <p:cNvSpPr/>
          <p:nvPr/>
        </p:nvSpPr>
        <p:spPr>
          <a:xfrm>
            <a:off x="150813" y="7433911"/>
            <a:ext cx="595035" cy="62943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61" name="正方形/長方形 60">
            <a:extLst>
              <a:ext uri="{FF2B5EF4-FFF2-40B4-BE49-F238E27FC236}">
                <a16:creationId xmlns:a16="http://schemas.microsoft.com/office/drawing/2014/main" id="{F6307344-ACB1-4336-AE29-7213CD720629}"/>
              </a:ext>
            </a:extLst>
          </p:cNvPr>
          <p:cNvSpPr/>
          <p:nvPr/>
        </p:nvSpPr>
        <p:spPr>
          <a:xfrm>
            <a:off x="123247" y="7411314"/>
            <a:ext cx="595035" cy="584775"/>
          </a:xfrm>
          <a:prstGeom prst="rect">
            <a:avLst/>
          </a:prstGeom>
        </p:spPr>
        <p:txBody>
          <a:bodyPr wrap="none">
            <a:spAutoFit/>
          </a:bodyPr>
          <a:lstStyle/>
          <a:p>
            <a:r>
              <a:rPr kumimoji="1" lang="ja-JP" altLang="en-US" sz="3200" b="1" dirty="0">
                <a:solidFill>
                  <a:schemeClr val="bg1"/>
                </a:solidFill>
                <a:latin typeface="HGP創英角ｺﾞｼｯｸUB" panose="020B0900000000000000" pitchFamily="50" charset="-128"/>
                <a:ea typeface="HGP創英角ｺﾞｼｯｸUB" panose="020B0900000000000000" pitchFamily="50" charset="-128"/>
              </a:rPr>
              <a:t>！</a:t>
            </a:r>
          </a:p>
        </p:txBody>
      </p:sp>
      <p:pic>
        <p:nvPicPr>
          <p:cNvPr id="62" name="図 61">
            <a:extLst>
              <a:ext uri="{FF2B5EF4-FFF2-40B4-BE49-F238E27FC236}">
                <a16:creationId xmlns:a16="http://schemas.microsoft.com/office/drawing/2014/main" id="{C58C1F46-3C01-49BE-87BE-160289D1FB71}"/>
              </a:ext>
            </a:extLst>
          </p:cNvPr>
          <p:cNvPicPr>
            <a:picLocks noChangeAspect="1"/>
          </p:cNvPicPr>
          <p:nvPr/>
        </p:nvPicPr>
        <p:blipFill>
          <a:blip r:embed="rId8">
            <a:clrChange>
              <a:clrFrom>
                <a:srgbClr val="FFFFFF"/>
              </a:clrFrom>
              <a:clrTo>
                <a:srgbClr val="FFFFFF">
                  <a:alpha val="0"/>
                </a:srgbClr>
              </a:clrTo>
            </a:clrChange>
          </a:blip>
          <a:stretch>
            <a:fillRect/>
          </a:stretch>
        </p:blipFill>
        <p:spPr>
          <a:xfrm>
            <a:off x="5948983" y="7298168"/>
            <a:ext cx="766267" cy="765174"/>
          </a:xfrm>
          <a:prstGeom prst="rect">
            <a:avLst/>
          </a:prstGeom>
        </p:spPr>
      </p:pic>
      <p:pic>
        <p:nvPicPr>
          <p:cNvPr id="63" name="図 62">
            <a:extLst>
              <a:ext uri="{FF2B5EF4-FFF2-40B4-BE49-F238E27FC236}">
                <a16:creationId xmlns:a16="http://schemas.microsoft.com/office/drawing/2014/main" id="{BFA6F9F7-392E-4471-B197-FCDE1135B834}"/>
              </a:ext>
            </a:extLst>
          </p:cNvPr>
          <p:cNvPicPr>
            <a:picLocks noChangeAspect="1"/>
          </p:cNvPicPr>
          <p:nvPr/>
        </p:nvPicPr>
        <p:blipFill>
          <a:blip r:embed="rId9">
            <a:clrChange>
              <a:clrFrom>
                <a:srgbClr val="FFFFFF"/>
              </a:clrFrom>
              <a:clrTo>
                <a:srgbClr val="FFFFFF">
                  <a:alpha val="0"/>
                </a:srgbClr>
              </a:clrTo>
            </a:clrChange>
          </a:blip>
          <a:stretch>
            <a:fillRect/>
          </a:stretch>
        </p:blipFill>
        <p:spPr>
          <a:xfrm>
            <a:off x="6114629" y="7657381"/>
            <a:ext cx="612000" cy="611046"/>
          </a:xfrm>
          <a:prstGeom prst="rect">
            <a:avLst/>
          </a:prstGeom>
        </p:spPr>
      </p:pic>
      <p:pic>
        <p:nvPicPr>
          <p:cNvPr id="65" name="図 64">
            <a:extLst>
              <a:ext uri="{FF2B5EF4-FFF2-40B4-BE49-F238E27FC236}">
                <a16:creationId xmlns:a16="http://schemas.microsoft.com/office/drawing/2014/main" id="{B36F391F-2BF4-4E7A-A559-B643330A518E}"/>
              </a:ext>
            </a:extLst>
          </p:cNvPr>
          <p:cNvPicPr>
            <a:picLocks noChangeAspect="1"/>
          </p:cNvPicPr>
          <p:nvPr/>
        </p:nvPicPr>
        <p:blipFill>
          <a:blip r:embed="rId10">
            <a:clrChange>
              <a:clrFrom>
                <a:srgbClr val="FFFFFF"/>
              </a:clrFrom>
              <a:clrTo>
                <a:srgbClr val="FFFFFF">
                  <a:alpha val="0"/>
                </a:srgbClr>
              </a:clrTo>
            </a:clrChange>
          </a:blip>
          <a:stretch>
            <a:fillRect/>
          </a:stretch>
        </p:blipFill>
        <p:spPr>
          <a:xfrm>
            <a:off x="229310" y="9281731"/>
            <a:ext cx="432586" cy="432000"/>
          </a:xfrm>
          <a:prstGeom prst="rect">
            <a:avLst/>
          </a:prstGeom>
        </p:spPr>
      </p:pic>
      <p:graphicFrame>
        <p:nvGraphicFramePr>
          <p:cNvPr id="66" name="表 65">
            <a:extLst>
              <a:ext uri="{FF2B5EF4-FFF2-40B4-BE49-F238E27FC236}">
                <a16:creationId xmlns:a16="http://schemas.microsoft.com/office/drawing/2014/main" id="{FE6AAA11-E279-4578-91D1-8F2F56D2B284}"/>
              </a:ext>
            </a:extLst>
          </p:cNvPr>
          <p:cNvGraphicFramePr>
            <a:graphicFrameLocks noGrp="1"/>
          </p:cNvGraphicFramePr>
          <p:nvPr>
            <p:extLst>
              <p:ext uri="{D42A27DB-BD31-4B8C-83A1-F6EECF244321}">
                <p14:modId xmlns:p14="http://schemas.microsoft.com/office/powerpoint/2010/main" val="3677992878"/>
              </p:ext>
            </p:extLst>
          </p:nvPr>
        </p:nvGraphicFramePr>
        <p:xfrm>
          <a:off x="57860" y="8445302"/>
          <a:ext cx="6765486" cy="1387872"/>
        </p:xfrm>
        <a:graphic>
          <a:graphicData uri="http://schemas.openxmlformats.org/drawingml/2006/table">
            <a:tbl>
              <a:tblPr firstRow="1" bandRow="1">
                <a:tableStyleId>{5C22544A-7EE6-4342-B048-85BDC9FD1C3A}</a:tableStyleId>
              </a:tblPr>
              <a:tblGrid>
                <a:gridCol w="3347916">
                  <a:extLst>
                    <a:ext uri="{9D8B030D-6E8A-4147-A177-3AD203B41FA5}">
                      <a16:colId xmlns:a16="http://schemas.microsoft.com/office/drawing/2014/main" val="3321389872"/>
                    </a:ext>
                  </a:extLst>
                </a:gridCol>
                <a:gridCol w="3417570">
                  <a:extLst>
                    <a:ext uri="{9D8B030D-6E8A-4147-A177-3AD203B41FA5}">
                      <a16:colId xmlns:a16="http://schemas.microsoft.com/office/drawing/2014/main" val="520422741"/>
                    </a:ext>
                  </a:extLst>
                </a:gridCol>
              </a:tblGrid>
              <a:tr h="244385">
                <a:tc gridSpan="2">
                  <a:txBody>
                    <a:bodyPr/>
                    <a:lstStyle/>
                    <a:p>
                      <a:pPr>
                        <a:lnSpc>
                          <a:spcPct val="110000"/>
                        </a:lnSpc>
                      </a:pPr>
                      <a:r>
                        <a:rPr kumimoji="1" lang="ja-JP" altLang="en-US" sz="1600" spc="200" baseline="0" dirty="0">
                          <a:solidFill>
                            <a:schemeClr val="bg1"/>
                          </a:solidFill>
                          <a:latin typeface="メイリオ" panose="020B0604030504040204" pitchFamily="50" charset="-128"/>
                          <a:ea typeface="メイリオ" panose="020B0604030504040204" pitchFamily="50" charset="-128"/>
                        </a:rPr>
                        <a:t>お問い合わせ</a:t>
                      </a:r>
                    </a:p>
                  </a:txBody>
                  <a:tcPr marT="18000" marB="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hMerge="1">
                  <a:txBody>
                    <a:bodyPr/>
                    <a:lstStyle/>
                    <a:p>
                      <a:pPr marL="92075" indent="-92075">
                        <a:lnSpc>
                          <a:spcPct val="110000"/>
                        </a:lnSpc>
                      </a:pPr>
                      <a:endParaRPr kumimoji="1" lang="en-US" altLang="ja-JP" sz="1400" dirty="0">
                        <a:solidFill>
                          <a:schemeClr val="tx1"/>
                        </a:solidFill>
                        <a:latin typeface="メイリオ" panose="020B0604030504040204" pitchFamily="50" charset="-128"/>
                        <a:ea typeface="メイリオ" panose="020B0604030504040204" pitchFamily="50" charset="-128"/>
                      </a:endParaRPr>
                    </a:p>
                  </a:txBody>
                  <a:tcPr marT="72000" marB="36000">
                    <a:lnL w="6350" cap="flat" cmpd="sng" algn="ctr">
                      <a:solidFill>
                        <a:srgbClr val="548235"/>
                      </a:solidFill>
                      <a:prstDash val="dash"/>
                      <a:round/>
                      <a:headEnd type="none" w="med" len="med"/>
                      <a:tailEnd type="none" w="med" len="med"/>
                    </a:lnL>
                    <a:lnR w="19050" cap="flat" cmpd="sng" algn="ctr">
                      <a:solidFill>
                        <a:srgbClr val="548235"/>
                      </a:solidFill>
                      <a:prstDash val="solid"/>
                      <a:round/>
                      <a:headEnd type="none" w="med" len="med"/>
                      <a:tailEnd type="none" w="med" len="med"/>
                    </a:lnR>
                    <a:lnT w="19050" cap="flat" cmpd="sng" algn="ctr">
                      <a:solidFill>
                        <a:srgbClr val="548235"/>
                      </a:solidFill>
                      <a:prstDash val="solid"/>
                      <a:round/>
                      <a:headEnd type="none" w="med" len="med"/>
                      <a:tailEnd type="none" w="med" len="med"/>
                    </a:lnT>
                    <a:lnB w="19050" cap="flat" cmpd="sng" algn="ctr">
                      <a:solidFill>
                        <a:srgbClr val="54823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4145696"/>
                  </a:ext>
                </a:extLst>
              </a:tr>
              <a:tr h="1051555">
                <a:tc>
                  <a:txBody>
                    <a:bodyPr/>
                    <a:lstStyle/>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内閣府住民税非課税世帯等に対する</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臨時特別給付金コールセンター</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indent="92075">
                        <a:lnSpc>
                          <a:spcPct val="110000"/>
                        </a:lnSpc>
                        <a:spcBef>
                          <a:spcPts val="300"/>
                        </a:spcBef>
                      </a:pPr>
                      <a:r>
                        <a:rPr kumimoji="1" lang="ja-JP" altLang="en-US" sz="2400" dirty="0">
                          <a:solidFill>
                            <a:schemeClr val="tx1"/>
                          </a:solidFill>
                          <a:latin typeface="メイリオ" panose="020B0604030504040204" pitchFamily="50" charset="-128"/>
                          <a:ea typeface="メイリオ" panose="020B0604030504040204" pitchFamily="50" charset="-128"/>
                        </a:rPr>
                        <a:t> 　 </a:t>
                      </a:r>
                      <a:r>
                        <a:rPr kumimoji="1" lang="en-US" altLang="ja-JP" sz="2400" b="1" dirty="0">
                          <a:solidFill>
                            <a:schemeClr val="tx1"/>
                          </a:solidFill>
                          <a:latin typeface="メイリオ" panose="020B0604030504040204" pitchFamily="50" charset="-128"/>
                          <a:ea typeface="メイリオ" panose="020B0604030504040204" pitchFamily="50" charset="-128"/>
                        </a:rPr>
                        <a:t>0120</a:t>
                      </a:r>
                      <a:r>
                        <a:rPr kumimoji="1" lang="ja-JP" altLang="en-US" sz="2400" b="1" dirty="0" err="1">
                          <a:solidFill>
                            <a:schemeClr val="tx1"/>
                          </a:solidFill>
                          <a:latin typeface="メイリオ" panose="020B0604030504040204" pitchFamily="50" charset="-128"/>
                          <a:ea typeface="メイリオ" panose="020B0604030504040204" pitchFamily="50" charset="-128"/>
                        </a:rPr>
                        <a:t>ｰ</a:t>
                      </a:r>
                      <a:r>
                        <a:rPr kumimoji="1" lang="en-US" altLang="ja-JP" sz="2400" b="1" dirty="0">
                          <a:solidFill>
                            <a:schemeClr val="tx1"/>
                          </a:solidFill>
                          <a:latin typeface="メイリオ" panose="020B0604030504040204" pitchFamily="50" charset="-128"/>
                          <a:ea typeface="メイリオ" panose="020B0604030504040204" pitchFamily="50" charset="-128"/>
                        </a:rPr>
                        <a:t>526</a:t>
                      </a:r>
                      <a:r>
                        <a:rPr kumimoji="1" lang="ja-JP" altLang="en-US" sz="2400" b="1" dirty="0" err="1">
                          <a:solidFill>
                            <a:schemeClr val="tx1"/>
                          </a:solidFill>
                          <a:latin typeface="メイリオ" panose="020B0604030504040204" pitchFamily="50" charset="-128"/>
                          <a:ea typeface="メイリオ" panose="020B0604030504040204" pitchFamily="50" charset="-128"/>
                        </a:rPr>
                        <a:t>ｰ</a:t>
                      </a:r>
                      <a:r>
                        <a:rPr kumimoji="1" lang="en-US" altLang="ja-JP" sz="2400" b="1" dirty="0">
                          <a:solidFill>
                            <a:schemeClr val="tx1"/>
                          </a:solidFill>
                          <a:latin typeface="メイリオ" panose="020B0604030504040204" pitchFamily="50" charset="-128"/>
                          <a:ea typeface="メイリオ" panose="020B0604030504040204" pitchFamily="50" charset="-128"/>
                        </a:rPr>
                        <a:t>145</a:t>
                      </a:r>
                    </a:p>
                    <a:p>
                      <a:pPr>
                        <a:lnSpc>
                          <a:spcPct val="110000"/>
                        </a:lnSpc>
                      </a:pPr>
                      <a:r>
                        <a:rPr kumimoji="1" lang="ja-JP" altLang="en-US" sz="900" dirty="0">
                          <a:solidFill>
                            <a:schemeClr val="tx1"/>
                          </a:solidFill>
                          <a:latin typeface="メイリオ" panose="020B0604030504040204" pitchFamily="50" charset="-128"/>
                          <a:ea typeface="メイリオ" panose="020B0604030504040204" pitchFamily="50" charset="-128"/>
                        </a:rPr>
                        <a:t>受付時間 </a:t>
                      </a:r>
                      <a:r>
                        <a:rPr kumimoji="1" lang="en-US" altLang="ja-JP" sz="900" dirty="0">
                          <a:solidFill>
                            <a:schemeClr val="tx1"/>
                          </a:solidFill>
                          <a:latin typeface="メイリオ" panose="020B0604030504040204" pitchFamily="50" charset="-128"/>
                          <a:ea typeface="メイリオ" panose="020B0604030504040204" pitchFamily="50" charset="-128"/>
                        </a:rPr>
                        <a:t>9:00</a:t>
                      </a:r>
                      <a:r>
                        <a:rPr kumimoji="1" lang="ja-JP" altLang="en-US" sz="900" dirty="0">
                          <a:solidFill>
                            <a:schemeClr val="tx1"/>
                          </a:solidFill>
                          <a:latin typeface="メイリオ" panose="020B0604030504040204" pitchFamily="50" charset="-128"/>
                          <a:ea typeface="メイリオ" panose="020B0604030504040204" pitchFamily="50" charset="-128"/>
                        </a:rPr>
                        <a:t>～</a:t>
                      </a:r>
                      <a:r>
                        <a:rPr kumimoji="1" lang="en-US" altLang="ja-JP" sz="900" dirty="0">
                          <a:solidFill>
                            <a:schemeClr val="tx1"/>
                          </a:solidFill>
                          <a:latin typeface="メイリオ" panose="020B0604030504040204" pitchFamily="50" charset="-128"/>
                          <a:ea typeface="メイリオ" panose="020B0604030504040204" pitchFamily="50" charset="-128"/>
                        </a:rPr>
                        <a:t>20:00</a:t>
                      </a:r>
                      <a:r>
                        <a:rPr kumimoji="1" lang="ja-JP" altLang="en-US" sz="900" dirty="0">
                          <a:solidFill>
                            <a:schemeClr val="tx1"/>
                          </a:solidFill>
                          <a:latin typeface="メイリオ" panose="020B0604030504040204" pitchFamily="50" charset="-128"/>
                          <a:ea typeface="メイリオ" panose="020B0604030504040204" pitchFamily="50" charset="-128"/>
                        </a:rPr>
                        <a:t>（土日祝、</a:t>
                      </a:r>
                      <a:r>
                        <a:rPr kumimoji="1" lang="en-US" altLang="ja-JP" sz="900" dirty="0">
                          <a:solidFill>
                            <a:schemeClr val="tx1"/>
                          </a:solidFill>
                          <a:latin typeface="メイリオ" panose="020B0604030504040204" pitchFamily="50" charset="-128"/>
                          <a:ea typeface="メイリオ" panose="020B0604030504040204" pitchFamily="50" charset="-128"/>
                        </a:rPr>
                        <a:t>12/29</a:t>
                      </a:r>
                      <a:r>
                        <a:rPr kumimoji="1" lang="ja-JP" altLang="en-US" sz="900" dirty="0">
                          <a:solidFill>
                            <a:schemeClr val="tx1"/>
                          </a:solidFill>
                          <a:latin typeface="メイリオ" panose="020B0604030504040204" pitchFamily="50" charset="-128"/>
                          <a:ea typeface="メイリオ" panose="020B0604030504040204" pitchFamily="50" charset="-128"/>
                        </a:rPr>
                        <a:t>～</a:t>
                      </a:r>
                      <a:r>
                        <a:rPr kumimoji="1" lang="en-US" altLang="ja-JP" sz="900" dirty="0">
                          <a:solidFill>
                            <a:schemeClr val="tx1"/>
                          </a:solidFill>
                          <a:latin typeface="メイリオ" panose="020B0604030504040204" pitchFamily="50" charset="-128"/>
                          <a:ea typeface="メイリオ" panose="020B0604030504040204" pitchFamily="50" charset="-128"/>
                        </a:rPr>
                        <a:t>1/3</a:t>
                      </a:r>
                      <a:r>
                        <a:rPr kumimoji="1" lang="ja-JP" altLang="en-US" sz="900" dirty="0">
                          <a:solidFill>
                            <a:schemeClr val="tx1"/>
                          </a:solidFill>
                          <a:latin typeface="メイリオ" panose="020B0604030504040204" pitchFamily="50" charset="-128"/>
                          <a:ea typeface="メイリオ" panose="020B0604030504040204" pitchFamily="50" charset="-128"/>
                        </a:rPr>
                        <a:t>を除く）</a:t>
                      </a:r>
                      <a:endParaRPr kumimoji="1" lang="ja-JP" altLang="en-US" sz="1050" dirty="0">
                        <a:solidFill>
                          <a:schemeClr val="tx1"/>
                        </a:solidFill>
                        <a:latin typeface="メイリオ" panose="020B0604030504040204" pitchFamily="50" charset="-128"/>
                        <a:ea typeface="メイリオ" panose="020B0604030504040204" pitchFamily="50" charset="-128"/>
                      </a:endParaRPr>
                    </a:p>
                  </a:txBody>
                  <a:tcPr marT="72000" marB="36000">
                    <a:lnL w="28575" cap="flat" cmpd="sng" algn="ctr">
                      <a:solidFill>
                        <a:schemeClr val="tx1">
                          <a:lumMod val="65000"/>
                          <a:lumOff val="35000"/>
                        </a:schemeClr>
                      </a:solidFill>
                      <a:prstDash val="solid"/>
                      <a:round/>
                      <a:headEnd type="none" w="med" len="med"/>
                      <a:tailEnd type="none" w="med" len="med"/>
                    </a:lnL>
                    <a:lnR w="6350" cap="flat" cmpd="sng" algn="ctr">
                      <a:solidFill>
                        <a:srgbClr val="548235"/>
                      </a:solidFill>
                      <a:prstDash val="dash"/>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10000"/>
                        </a:lnSpc>
                      </a:pPr>
                      <a:r>
                        <a:rPr kumimoji="1" lang="ja-JP" altLang="en-US" sz="1100" dirty="0">
                          <a:solidFill>
                            <a:schemeClr val="tx1"/>
                          </a:solidFill>
                          <a:latin typeface="メイリオ" panose="020B0604030504040204" pitchFamily="50" charset="-128"/>
                          <a:ea typeface="メイリオ" panose="020B0604030504040204" pitchFamily="50" charset="-128"/>
                        </a:rPr>
                        <a:t>焼津市価格高騰緊急支援給付金室</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100" dirty="0">
                          <a:solidFill>
                            <a:schemeClr val="tx1"/>
                          </a:solidFill>
                          <a:latin typeface="メイリオ" panose="020B0604030504040204" pitchFamily="50" charset="-128"/>
                          <a:ea typeface="メイリオ" panose="020B0604030504040204" pitchFamily="50" charset="-128"/>
                        </a:rPr>
                        <a:t>焼津市本町２丁目</a:t>
                      </a:r>
                      <a:r>
                        <a:rPr kumimoji="1" lang="en-US" altLang="ja-JP" sz="1100" dirty="0">
                          <a:solidFill>
                            <a:schemeClr val="tx1"/>
                          </a:solidFill>
                          <a:latin typeface="メイリオ" panose="020B0604030504040204" pitchFamily="50" charset="-128"/>
                          <a:ea typeface="メイリオ" panose="020B0604030504040204" pitchFamily="50" charset="-128"/>
                        </a:rPr>
                        <a:t>16-32</a:t>
                      </a:r>
                      <a:r>
                        <a:rPr kumimoji="1" lang="ja-JP" altLang="en-US" sz="1100" dirty="0">
                          <a:solidFill>
                            <a:schemeClr val="tx1"/>
                          </a:solidFill>
                          <a:latin typeface="メイリオ" panose="020B0604030504040204" pitchFamily="50" charset="-128"/>
                          <a:ea typeface="メイリオ" panose="020B0604030504040204" pitchFamily="50" charset="-128"/>
                        </a:rPr>
                        <a:t>（焼津市役所新庁舎２階）</a:t>
                      </a:r>
                      <a:endParaRPr kumimoji="1" lang="en-US" altLang="ja-JP" sz="1050" dirty="0">
                        <a:solidFill>
                          <a:schemeClr val="tx1"/>
                        </a:solidFill>
                        <a:latin typeface="メイリオ" panose="020B0604030504040204" pitchFamily="50" charset="-128"/>
                        <a:ea typeface="メイリオ" panose="020B0604030504040204" pitchFamily="50" charset="-128"/>
                      </a:endParaRPr>
                    </a:p>
                    <a:p>
                      <a:pPr indent="182563">
                        <a:lnSpc>
                          <a:spcPct val="110000"/>
                        </a:lnSpc>
                        <a:spcBef>
                          <a:spcPts val="300"/>
                        </a:spcBef>
                      </a:pPr>
                      <a:r>
                        <a:rPr kumimoji="1" lang="en-US" altLang="ja-JP" sz="1400" b="1" dirty="0">
                          <a:solidFill>
                            <a:schemeClr val="tx1"/>
                          </a:solidFill>
                          <a:latin typeface="メイリオ" panose="020B0604030504040204" pitchFamily="50" charset="-128"/>
                          <a:ea typeface="メイリオ" panose="020B0604030504040204" pitchFamily="50" charset="-128"/>
                        </a:rPr>
                        <a:t>054</a:t>
                      </a:r>
                      <a:r>
                        <a:rPr kumimoji="1" lang="ja-JP" altLang="en-US" sz="1400" b="1" dirty="0" err="1">
                          <a:solidFill>
                            <a:schemeClr val="tx1"/>
                          </a:solidFill>
                          <a:latin typeface="メイリオ" panose="020B0604030504040204" pitchFamily="50" charset="-128"/>
                          <a:ea typeface="メイリオ" panose="020B0604030504040204" pitchFamily="50" charset="-128"/>
                        </a:rPr>
                        <a:t>ｰ</a:t>
                      </a:r>
                      <a:r>
                        <a:rPr kumimoji="1" lang="en-US" altLang="ja-JP" sz="1400" b="1" dirty="0">
                          <a:solidFill>
                            <a:schemeClr val="tx1"/>
                          </a:solidFill>
                          <a:latin typeface="メイリオ" panose="020B0604030504040204" pitchFamily="50" charset="-128"/>
                          <a:ea typeface="メイリオ" panose="020B0604030504040204" pitchFamily="50" charset="-128"/>
                        </a:rPr>
                        <a:t>620</a:t>
                      </a:r>
                      <a:r>
                        <a:rPr kumimoji="1" lang="ja-JP" altLang="en-US" sz="1400" b="1" dirty="0" err="1">
                          <a:solidFill>
                            <a:schemeClr val="tx1"/>
                          </a:solidFill>
                          <a:latin typeface="メイリオ" panose="020B0604030504040204" pitchFamily="50" charset="-128"/>
                          <a:ea typeface="メイリオ" panose="020B0604030504040204" pitchFamily="50" charset="-128"/>
                        </a:rPr>
                        <a:t>ｰ</a:t>
                      </a:r>
                      <a:r>
                        <a:rPr kumimoji="1" lang="en-US" altLang="ja-JP" sz="1400" b="1" dirty="0">
                          <a:solidFill>
                            <a:schemeClr val="tx1"/>
                          </a:solidFill>
                          <a:latin typeface="メイリオ" panose="020B0604030504040204" pitchFamily="50" charset="-128"/>
                          <a:ea typeface="メイリオ" panose="020B0604030504040204" pitchFamily="50" charset="-128"/>
                        </a:rPr>
                        <a:t>8751</a:t>
                      </a:r>
                    </a:p>
                    <a:p>
                      <a:pPr marL="92075" indent="-92075">
                        <a:lnSpc>
                          <a:spcPct val="110000"/>
                        </a:lnSpc>
                      </a:pPr>
                      <a:r>
                        <a:rPr kumimoji="1" lang="ja-JP" altLang="en-US" sz="1200" dirty="0">
                          <a:solidFill>
                            <a:schemeClr val="tx1"/>
                          </a:solidFill>
                          <a:latin typeface="メイリオ" panose="020B0604030504040204" pitchFamily="50" charset="-128"/>
                          <a:ea typeface="メイリオ" panose="020B0604030504040204" pitchFamily="50" charset="-128"/>
                        </a:rPr>
                        <a:t>  受付時間　平日</a:t>
                      </a:r>
                      <a:r>
                        <a:rPr kumimoji="1" lang="en-US" altLang="ja-JP" sz="1200" dirty="0">
                          <a:solidFill>
                            <a:schemeClr val="tx1"/>
                          </a:solidFill>
                          <a:latin typeface="メイリオ" panose="020B0604030504040204" pitchFamily="50" charset="-128"/>
                          <a:ea typeface="メイリオ" panose="020B0604030504040204" pitchFamily="50" charset="-128"/>
                        </a:rPr>
                        <a:t>8:30</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17:15</a:t>
                      </a:r>
                    </a:p>
                  </a:txBody>
                  <a:tcPr marT="72000" marB="36000">
                    <a:lnL w="6350" cap="flat" cmpd="sng" algn="ctr">
                      <a:solidFill>
                        <a:srgbClr val="548235"/>
                      </a:solidFill>
                      <a:prstDash val="dash"/>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4864660"/>
                  </a:ext>
                </a:extLst>
              </a:tr>
            </a:tbl>
          </a:graphicData>
        </a:graphic>
      </p:graphicFrame>
    </p:spTree>
    <p:extLst>
      <p:ext uri="{BB962C8B-B14F-4D97-AF65-F5344CB8AC3E}">
        <p14:creationId xmlns:p14="http://schemas.microsoft.com/office/powerpoint/2010/main" val="896836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1132</TotalTime>
  <Words>221</Words>
  <Application>Microsoft Office PowerPoint</Application>
  <PresentationFormat>A4 210 x 297 mm</PresentationFormat>
  <Paragraphs>33</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HGP創英角ｺﾞｼｯｸUB</vt:lpstr>
      <vt:lpstr>HG丸ｺﾞｼｯｸM-PRO</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正毅(watanabe-masaki)</dc:creator>
  <cp:lastModifiedBy>山崎　彰大</cp:lastModifiedBy>
  <cp:revision>110</cp:revision>
  <cp:lastPrinted>2022-10-07T05:39:01Z</cp:lastPrinted>
  <dcterms:created xsi:type="dcterms:W3CDTF">2021-11-18T09:11:46Z</dcterms:created>
  <dcterms:modified xsi:type="dcterms:W3CDTF">2022-10-27T06:26:36Z</dcterms:modified>
</cp:coreProperties>
</file>